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 id="2147483735" r:id="rId2"/>
  </p:sldMasterIdLst>
  <p:notesMasterIdLst>
    <p:notesMasterId r:id="rId114"/>
  </p:notesMasterIdLst>
  <p:sldIdLst>
    <p:sldId id="356" r:id="rId3"/>
    <p:sldId id="258" r:id="rId4"/>
    <p:sldId id="259" r:id="rId5"/>
    <p:sldId id="368" r:id="rId6"/>
    <p:sldId id="36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57"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8" r:id="rId104"/>
    <p:sldId id="359" r:id="rId105"/>
    <p:sldId id="360" r:id="rId106"/>
    <p:sldId id="361" r:id="rId107"/>
    <p:sldId id="362" r:id="rId108"/>
    <p:sldId id="363" r:id="rId109"/>
    <p:sldId id="364" r:id="rId110"/>
    <p:sldId id="365" r:id="rId111"/>
    <p:sldId id="366" r:id="rId112"/>
    <p:sldId id="367" r:id="rId1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85" d="100"/>
          <a:sy n="85" d="100"/>
        </p:scale>
        <p:origin x="897" y="51"/>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theme" Target="theme/theme1.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slide" Target="slides/slide100.xml"/><Relationship Id="rId110" Type="http://schemas.openxmlformats.org/officeDocument/2006/relationships/slide" Target="slides/slide108.xml"/><Relationship Id="rId115"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slide" Target="slides/slide111.xml"/><Relationship Id="rId118"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98A9C7-AAA9-44E4-861E-BB29C1D6B150}" type="datetimeFigureOut">
              <a:rPr lang="en-US" smtClean="0"/>
              <a:pPr/>
              <a:t>11/5/2019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61BE1AA-4FC7-4F76-96EA-17E9F9E091A4}" type="slidenum">
              <a:rPr lang="en-US" smtClean="0"/>
              <a:pPr/>
              <a:t>‹#›</a:t>
            </a:fld>
            <a:endParaRPr lang="en-US"/>
          </a:p>
        </p:txBody>
      </p:sp>
    </p:spTree>
    <p:extLst>
      <p:ext uri="{BB962C8B-B14F-4D97-AF65-F5344CB8AC3E}">
        <p14:creationId xmlns:p14="http://schemas.microsoft.com/office/powerpoint/2010/main" val="2202596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Shigley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83177"/>
            <a:ext cx="7498080" cy="461665"/>
          </a:xfrm>
        </p:spPr>
        <p:txBody>
          <a:bodyPr/>
          <a:lstStyle>
            <a:lvl1pPr>
              <a:defRPr sz="2400" b="1">
                <a:latin typeface="+mn-lt"/>
              </a:defRPr>
            </a:lvl1pPr>
            <a:extLst/>
          </a:lstStyle>
          <a:p>
            <a:r>
              <a:rPr kumimoji="0" lang="en-US" dirty="0"/>
              <a:t>Click to edit Master title style</a:t>
            </a:r>
          </a:p>
        </p:txBody>
      </p:sp>
      <p:sp>
        <p:nvSpPr>
          <p:cNvPr id="3" name="Content Placeholder 2"/>
          <p:cNvSpPr>
            <a:spLocks noGrp="1"/>
          </p:cNvSpPr>
          <p:nvPr>
            <p:ph idx="1"/>
          </p:nvPr>
        </p:nvSpPr>
        <p:spPr>
          <a:xfrm>
            <a:off x="381000" y="733424"/>
            <a:ext cx="8763000" cy="5819775"/>
          </a:xfrm>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5" name="Footer Placeholder 4"/>
          <p:cNvSpPr>
            <a:spLocks noGrp="1"/>
          </p:cNvSpPr>
          <p:nvPr>
            <p:ph type="ftr" sz="quarter" idx="11"/>
          </p:nvPr>
        </p:nvSpPr>
        <p:spPr/>
        <p:txBody>
          <a:bodyPr/>
          <a:lstStyle/>
          <a:p>
            <a:r>
              <a:rPr lang="en-US" dirty="0"/>
              <a:t>Shigley’s Mechanical Engineering Design</a:t>
            </a:r>
          </a:p>
        </p:txBody>
      </p:sp>
      <p:cxnSp>
        <p:nvCxnSpPr>
          <p:cNvPr id="8" name="Straight Connector 7"/>
          <p:cNvCxnSpPr/>
          <p:nvPr userDrawn="1"/>
        </p:nvCxnSpPr>
        <p:spPr>
          <a:xfrm rot="10800000">
            <a:off x="609600" y="685800"/>
            <a:ext cx="8229600" cy="0"/>
          </a:xfrm>
          <a:prstGeom prst="line">
            <a:avLst/>
          </a:prstGeom>
          <a:ln w="3492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6705600" y="6629400"/>
            <a:ext cx="2438400" cy="0"/>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BDA286C0-EDC5-4C7C-B7A1-9B9E873F9FDC}" type="datetimeFigureOut">
              <a:rPr lang="zh-TW" altLang="en-US" smtClean="0">
                <a:solidFill>
                  <a:prstClr val="black">
                    <a:tint val="75000"/>
                  </a:prstClr>
                </a:solidFill>
              </a:rPr>
              <a:pPr/>
              <a:t>2019/11/5</a:t>
            </a:fld>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endParaRPr lang="zh-TW" altLang="en-US">
              <a:solidFill>
                <a:prstClr val="black">
                  <a:tint val="75000"/>
                </a:prstClr>
              </a:solidFill>
            </a:endParaRPr>
          </a:p>
        </p:txBody>
      </p:sp>
      <p:sp>
        <p:nvSpPr>
          <p:cNvPr id="4" name="投影片編號版面配置區 3"/>
          <p:cNvSpPr>
            <a:spLocks noGrp="1"/>
          </p:cNvSpPr>
          <p:nvPr>
            <p:ph type="sldNum" sz="quarter" idx="12"/>
          </p:nvPr>
        </p:nvSpPr>
        <p:spPr/>
        <p:txBody>
          <a:bodyPr/>
          <a:lstStyle/>
          <a:p>
            <a:fld id="{77BB618B-68C7-41E0-96F7-78242DBE3EF8}"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827018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BDA286C0-EDC5-4C7C-B7A1-9B9E873F9FDC}" type="datetimeFigureOut">
              <a:rPr lang="zh-TW" altLang="en-US" smtClean="0">
                <a:solidFill>
                  <a:prstClr val="black">
                    <a:tint val="75000"/>
                  </a:prstClr>
                </a:solidFill>
              </a:rPr>
              <a:pPr/>
              <a:t>2019/11/5</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77BB618B-68C7-41E0-96F7-78242DBE3EF8}"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9640075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BDA286C0-EDC5-4C7C-B7A1-9B9E873F9FDC}" type="datetimeFigureOut">
              <a:rPr lang="zh-TW" altLang="en-US" smtClean="0">
                <a:solidFill>
                  <a:prstClr val="black">
                    <a:tint val="75000"/>
                  </a:prstClr>
                </a:solidFill>
              </a:rPr>
              <a:pPr/>
              <a:t>2019/11/5</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77BB618B-68C7-41E0-96F7-78242DBE3EF8}"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6988913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BDA286C0-EDC5-4C7C-B7A1-9B9E873F9FDC}" type="datetimeFigureOut">
              <a:rPr lang="zh-TW" altLang="en-US" smtClean="0">
                <a:solidFill>
                  <a:prstClr val="black">
                    <a:tint val="75000"/>
                  </a:prstClr>
                </a:solidFill>
              </a:rPr>
              <a:pPr/>
              <a:t>2019/11/5</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77BB618B-68C7-41E0-96F7-78242DBE3EF8}"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5800409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BDA286C0-EDC5-4C7C-B7A1-9B9E873F9FDC}" type="datetimeFigureOut">
              <a:rPr lang="zh-TW" altLang="en-US" smtClean="0">
                <a:solidFill>
                  <a:prstClr val="black">
                    <a:tint val="75000"/>
                  </a:prstClr>
                </a:solidFill>
              </a:rPr>
              <a:pPr/>
              <a:t>2019/11/5</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77BB618B-68C7-41E0-96F7-78242DBE3EF8}"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093225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igley Title">
    <p:spTree>
      <p:nvGrpSpPr>
        <p:cNvPr id="1" name=""/>
        <p:cNvGrpSpPr/>
        <p:nvPr/>
      </p:nvGrpSpPr>
      <p:grpSpPr>
        <a:xfrm>
          <a:off x="0" y="0"/>
          <a:ext cx="0" cy="0"/>
          <a:chOff x="0" y="0"/>
          <a:chExt cx="0" cy="0"/>
        </a:xfrm>
      </p:grpSpPr>
      <p:sp>
        <p:nvSpPr>
          <p:cNvPr id="2" name="Title 1"/>
          <p:cNvSpPr>
            <a:spLocks noGrp="1"/>
          </p:cNvSpPr>
          <p:nvPr>
            <p:ph type="title"/>
          </p:nvPr>
        </p:nvSpPr>
        <p:spPr>
          <a:xfrm>
            <a:off x="838200" y="183177"/>
            <a:ext cx="7498080" cy="461665"/>
          </a:xfrm>
        </p:spPr>
        <p:txBody>
          <a:bodyPr/>
          <a:lstStyle>
            <a:lvl1pPr>
              <a:defRPr sz="2400" b="1">
                <a:latin typeface="+mn-lt"/>
              </a:defRPr>
            </a:lvl1pPr>
            <a:extLst/>
          </a:lstStyle>
          <a:p>
            <a:r>
              <a:rPr kumimoji="0" lang="en-US" dirty="0"/>
              <a:t>Click to edit Master title style</a:t>
            </a:r>
          </a:p>
        </p:txBody>
      </p:sp>
      <p:sp>
        <p:nvSpPr>
          <p:cNvPr id="5" name="Footer Placeholder 4"/>
          <p:cNvSpPr>
            <a:spLocks noGrp="1"/>
          </p:cNvSpPr>
          <p:nvPr>
            <p:ph type="ftr" sz="quarter" idx="11"/>
          </p:nvPr>
        </p:nvSpPr>
        <p:spPr/>
        <p:txBody>
          <a:bodyPr/>
          <a:lstStyle/>
          <a:p>
            <a:r>
              <a:rPr lang="en-US" dirty="0"/>
              <a:t>Shigley’s Mechanical Engineering Design</a:t>
            </a:r>
          </a:p>
        </p:txBody>
      </p:sp>
      <p:cxnSp>
        <p:nvCxnSpPr>
          <p:cNvPr id="8" name="Straight Connector 7"/>
          <p:cNvCxnSpPr/>
          <p:nvPr userDrawn="1"/>
        </p:nvCxnSpPr>
        <p:spPr>
          <a:xfrm rot="10800000">
            <a:off x="609600" y="685800"/>
            <a:ext cx="8229600" cy="0"/>
          </a:xfrm>
          <a:prstGeom prst="line">
            <a:avLst/>
          </a:prstGeom>
          <a:ln w="3492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6705600" y="6629400"/>
            <a:ext cx="2438400" cy="0"/>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igley Blank">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Shigley’s Mechanical Engineering Design</a:t>
            </a:r>
          </a:p>
        </p:txBody>
      </p:sp>
      <p:cxnSp>
        <p:nvCxnSpPr>
          <p:cNvPr id="10" name="Straight Connector 9"/>
          <p:cNvCxnSpPr/>
          <p:nvPr userDrawn="1"/>
        </p:nvCxnSpPr>
        <p:spPr>
          <a:xfrm>
            <a:off x="6705600" y="6629400"/>
            <a:ext cx="2438400" cy="0"/>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BDA286C0-EDC5-4C7C-B7A1-9B9E873F9FDC}" type="datetimeFigureOut">
              <a:rPr lang="zh-TW" altLang="en-US" smtClean="0">
                <a:solidFill>
                  <a:prstClr val="black">
                    <a:tint val="75000"/>
                  </a:prstClr>
                </a:solidFill>
              </a:rPr>
              <a:pPr/>
              <a:t>2019/11/5</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77BB618B-68C7-41E0-96F7-78242DBE3EF8}"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57116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BDA286C0-EDC5-4C7C-B7A1-9B9E873F9FDC}" type="datetimeFigureOut">
              <a:rPr lang="zh-TW" altLang="en-US" smtClean="0">
                <a:solidFill>
                  <a:prstClr val="black">
                    <a:tint val="75000"/>
                  </a:prstClr>
                </a:solidFill>
              </a:rPr>
              <a:pPr/>
              <a:t>2019/11/5</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77BB618B-68C7-41E0-96F7-78242DBE3EF8}"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659736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BDA286C0-EDC5-4C7C-B7A1-9B9E873F9FDC}" type="datetimeFigureOut">
              <a:rPr lang="zh-TW" altLang="en-US" smtClean="0">
                <a:solidFill>
                  <a:prstClr val="black">
                    <a:tint val="75000"/>
                  </a:prstClr>
                </a:solidFill>
              </a:rPr>
              <a:pPr/>
              <a:t>2019/11/5</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77BB618B-68C7-41E0-96F7-78242DBE3EF8}"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273260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BDA286C0-EDC5-4C7C-B7A1-9B9E873F9FDC}" type="datetimeFigureOut">
              <a:rPr lang="zh-TW" altLang="en-US" smtClean="0">
                <a:solidFill>
                  <a:prstClr val="black">
                    <a:tint val="75000"/>
                  </a:prstClr>
                </a:solidFill>
              </a:rPr>
              <a:pPr/>
              <a:t>2019/11/5</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77BB618B-68C7-41E0-96F7-78242DBE3EF8}"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143379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BDA286C0-EDC5-4C7C-B7A1-9B9E873F9FDC}" type="datetimeFigureOut">
              <a:rPr lang="zh-TW" altLang="en-US" smtClean="0">
                <a:solidFill>
                  <a:prstClr val="black">
                    <a:tint val="75000"/>
                  </a:prstClr>
                </a:solidFill>
              </a:rPr>
              <a:pPr/>
              <a:t>2019/11/5</a:t>
            </a:fld>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fld id="{77BB618B-68C7-41E0-96F7-78242DBE3EF8}"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3542845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BDA286C0-EDC5-4C7C-B7A1-9B9E873F9FDC}" type="datetimeFigureOut">
              <a:rPr lang="zh-TW" altLang="en-US" smtClean="0">
                <a:solidFill>
                  <a:prstClr val="black">
                    <a:tint val="75000"/>
                  </a:prstClr>
                </a:solidFill>
              </a:rPr>
              <a:pPr/>
              <a:t>2019/11/5</a:t>
            </a:fld>
            <a:endParaRPr lang="zh-TW" altLang="en-US">
              <a:solidFill>
                <a:prstClr val="black">
                  <a:tint val="75000"/>
                </a:prstClr>
              </a:solidFill>
            </a:endParaRPr>
          </a:p>
        </p:txBody>
      </p:sp>
      <p:sp>
        <p:nvSpPr>
          <p:cNvPr id="4" name="頁尾版面配置區 3"/>
          <p:cNvSpPr>
            <a:spLocks noGrp="1"/>
          </p:cNvSpPr>
          <p:nvPr>
            <p:ph type="ftr" sz="quarter" idx="11"/>
          </p:nvPr>
        </p:nvSpPr>
        <p:spPr/>
        <p:txBody>
          <a:bodyPr/>
          <a:lstStyle/>
          <a:p>
            <a:endParaRPr lang="zh-TW" altLang="en-US">
              <a:solidFill>
                <a:prstClr val="black">
                  <a:tint val="75000"/>
                </a:prstClr>
              </a:solidFill>
            </a:endParaRPr>
          </a:p>
        </p:txBody>
      </p:sp>
      <p:sp>
        <p:nvSpPr>
          <p:cNvPr id="5" name="投影片編號版面配置區 4"/>
          <p:cNvSpPr>
            <a:spLocks noGrp="1"/>
          </p:cNvSpPr>
          <p:nvPr>
            <p:ph type="sldNum" sz="quarter" idx="12"/>
          </p:nvPr>
        </p:nvSpPr>
        <p:spPr/>
        <p:txBody>
          <a:bodyPr/>
          <a:lstStyle/>
          <a:p>
            <a:fld id="{77BB618B-68C7-41E0-96F7-78242DBE3EF8}"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420913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0000">
              <a:schemeClr val="accent6">
                <a:lumMod val="20000"/>
                <a:lumOff val="80000"/>
              </a:schemeClr>
            </a:gs>
            <a:gs pos="40000">
              <a:schemeClr val="accent6">
                <a:lumMod val="60000"/>
                <a:lumOff val="40000"/>
              </a:schemeClr>
            </a:gs>
          </a:gsLst>
          <a:lin ang="8100000" scaled="1"/>
          <a:tileRect/>
        </a:gradFill>
        <a:effectLst/>
      </p:bgPr>
    </p:bg>
    <p:spTree>
      <p:nvGrpSpPr>
        <p:cNvPr id="1" name=""/>
        <p:cNvGrpSpPr/>
        <p:nvPr/>
      </p:nvGrpSpPr>
      <p:grpSpPr>
        <a:xfrm>
          <a:off x="0" y="0"/>
          <a:ext cx="0" cy="0"/>
          <a:chOff x="0" y="0"/>
          <a:chExt cx="0" cy="0"/>
        </a:xfrm>
      </p:grpSpPr>
      <p:sp>
        <p:nvSpPr>
          <p:cNvPr id="12" name="Rectangle 11"/>
          <p:cNvSpPr/>
          <p:nvPr/>
        </p:nvSpPr>
        <p:spPr>
          <a:xfrm>
            <a:off x="381000" y="0"/>
            <a:ext cx="8763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Placeholder 4"/>
          <p:cNvSpPr>
            <a:spLocks noGrp="1"/>
          </p:cNvSpPr>
          <p:nvPr>
            <p:ph type="title"/>
          </p:nvPr>
        </p:nvSpPr>
        <p:spPr>
          <a:xfrm>
            <a:off x="838200" y="152400"/>
            <a:ext cx="7498080" cy="523220"/>
          </a:xfrm>
          <a:prstGeom prst="rect">
            <a:avLst/>
          </a:prstGeom>
          <a:noFill/>
          <a:ln>
            <a:noFill/>
          </a:ln>
        </p:spPr>
        <p:txBody>
          <a:bodyPr anchor="ctr">
            <a:spAutoFit/>
          </a:bodyPr>
          <a:lstStyle/>
          <a:p>
            <a:r>
              <a:rPr kumimoji="0" lang="en-US" dirty="0"/>
              <a:t>Click to edit Master title style</a:t>
            </a:r>
          </a:p>
        </p:txBody>
      </p:sp>
      <p:sp>
        <p:nvSpPr>
          <p:cNvPr id="9" name="Text Placeholder 8"/>
          <p:cNvSpPr>
            <a:spLocks noGrp="1"/>
          </p:cNvSpPr>
          <p:nvPr>
            <p:ph type="body" idx="1"/>
          </p:nvPr>
        </p:nvSpPr>
        <p:spPr>
          <a:xfrm>
            <a:off x="381000" y="685800"/>
            <a:ext cx="4191000" cy="5334000"/>
          </a:xfrm>
          <a:prstGeom prst="rect">
            <a:avLst/>
          </a:prstGeom>
        </p:spPr>
        <p:txBody>
          <a:bodyPr>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0" name="Footer Placeholder 9"/>
          <p:cNvSpPr>
            <a:spLocks noGrp="1"/>
          </p:cNvSpPr>
          <p:nvPr>
            <p:ph type="ftr" sz="quarter" idx="3"/>
          </p:nvPr>
        </p:nvSpPr>
        <p:spPr>
          <a:xfrm>
            <a:off x="6629400" y="6553200"/>
            <a:ext cx="2514600" cy="304800"/>
          </a:xfrm>
          <a:prstGeom prst="rect">
            <a:avLst/>
          </a:prstGeom>
        </p:spPr>
        <p:txBody>
          <a:bodyPr anchor="b"/>
          <a:lstStyle>
            <a:lvl1pPr eaLnBrk="1" latinLnBrk="0" hangingPunct="1">
              <a:defRPr kumimoji="0" sz="1000" i="1">
                <a:solidFill>
                  <a:schemeClr val="accent6">
                    <a:lumMod val="60000"/>
                    <a:lumOff val="40000"/>
                  </a:schemeClr>
                </a:solidFill>
                <a:effectLst/>
                <a:latin typeface="+mj-lt"/>
              </a:defRPr>
            </a:lvl1pPr>
            <a:extLst/>
          </a:lstStyle>
          <a:p>
            <a:pPr algn="r"/>
            <a:r>
              <a:rPr lang="en-US" dirty="0"/>
              <a:t>Shigley’s Mechanical Engineering Design</a:t>
            </a:r>
          </a:p>
        </p:txBody>
      </p:sp>
      <p:sp>
        <p:nvSpPr>
          <p:cNvPr id="15" name="Rectangle 14"/>
          <p:cNvSpPr/>
          <p:nvPr/>
        </p:nvSpPr>
        <p:spPr bwMode="invGray">
          <a:xfrm>
            <a:off x="381000" y="0"/>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22" r:id="rId1"/>
    <p:sldLayoutId id="2147483733" r:id="rId2"/>
    <p:sldLayoutId id="2147483734" r:id="rId3"/>
  </p:sldLayoutIdLst>
  <p:hf sldNum="0" hdr="0" dt="0"/>
  <p:txStyles>
    <p:titleStyle>
      <a:lvl1pPr algn="ctr" rtl="0" eaLnBrk="1" latinLnBrk="0" hangingPunct="1">
        <a:spcBef>
          <a:spcPct val="0"/>
        </a:spcBef>
        <a:buNone/>
        <a:defRPr kumimoji="0" sz="2800" kern="1200">
          <a:solidFill>
            <a:schemeClr val="tx1"/>
          </a:solidFill>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24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4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A286C0-EDC5-4C7C-B7A1-9B9E873F9FDC}" type="datetimeFigureOut">
              <a:rPr lang="zh-TW" altLang="en-US" smtClean="0">
                <a:solidFill>
                  <a:prstClr val="black">
                    <a:tint val="75000"/>
                  </a:prstClr>
                </a:solidFill>
              </a:rPr>
              <a:pPr/>
              <a:t>2019/11/5</a:t>
            </a:fld>
            <a:endParaRPr lang="zh-TW" altLang="en-US">
              <a:solidFill>
                <a:prstClr val="black">
                  <a:tint val="75000"/>
                </a:prstClr>
              </a:solidFill>
            </a:endParaRPr>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solidFill>
                <a:prstClr val="black">
                  <a:tint val="75000"/>
                </a:prstClr>
              </a:solidFill>
            </a:endParaRPr>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BB618B-68C7-41E0-96F7-78242DBE3EF8}"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896730504"/>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2.xml"/><Relationship Id="rId6" Type="http://schemas.openxmlformats.org/officeDocument/2006/relationships/image" Target="../media/image223.png"/><Relationship Id="rId5" Type="http://schemas.openxmlformats.org/officeDocument/2006/relationships/image" Target="../media/image222.png"/><Relationship Id="rId4" Type="http://schemas.openxmlformats.org/officeDocument/2006/relationships/image" Target="../media/image221.png"/></Relationships>
</file>

<file path=ppt/slides/_rels/slide101.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26.jpeg"/><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2" Type="http://schemas.openxmlformats.org/officeDocument/2006/relationships/image" Target="../media/image226.jpeg"/><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2" Type="http://schemas.openxmlformats.org/officeDocument/2006/relationships/image" Target="../media/image227.jpeg"/><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2" Type="http://schemas.openxmlformats.org/officeDocument/2006/relationships/image" Target="../media/image228.jpeg"/><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2" Type="http://schemas.openxmlformats.org/officeDocument/2006/relationships/image" Target="../media/image228.jpeg"/><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2" Type="http://schemas.openxmlformats.org/officeDocument/2006/relationships/image" Target="../media/image229.jpeg"/><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3" Type="http://schemas.openxmlformats.org/officeDocument/2006/relationships/image" Target="../media/image230.jpeg"/><Relationship Id="rId2" Type="http://schemas.openxmlformats.org/officeDocument/2006/relationships/image" Target="../media/image229.jpeg"/><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2" Type="http://schemas.openxmlformats.org/officeDocument/2006/relationships/image" Target="../media/image230.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31.jpeg"/><Relationship Id="rId2" Type="http://schemas.openxmlformats.org/officeDocument/2006/relationships/image" Target="../media/image230.jpeg"/><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3" Type="http://schemas.openxmlformats.org/officeDocument/2006/relationships/image" Target="../media/image232.jpeg"/><Relationship Id="rId2" Type="http://schemas.openxmlformats.org/officeDocument/2006/relationships/image" Target="../media/image231.jpe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jpe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2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3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4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4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4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46.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5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25.jpeg"/></Relationships>
</file>

<file path=ppt/slides/_rels/slide53.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5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5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png"/></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41.png"/><Relationship Id="rId1" Type="http://schemas.openxmlformats.org/officeDocument/2006/relationships/slideLayout" Target="../slideLayouts/slideLayout2.xml"/><Relationship Id="rId5" Type="http://schemas.openxmlformats.org/officeDocument/2006/relationships/image" Target="../media/image143.jpeg"/><Relationship Id="rId4" Type="http://schemas.openxmlformats.org/officeDocument/2006/relationships/image" Target="../media/image142.jpeg"/></Relationships>
</file>

<file path=ppt/slides/_rels/slide59.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45.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5" Type="http://schemas.openxmlformats.org/officeDocument/2006/relationships/image" Target="../media/image150.jpeg"/><Relationship Id="rId4" Type="http://schemas.openxmlformats.org/officeDocument/2006/relationships/image" Target="../media/image149.png"/></Relationships>
</file>

<file path=ppt/slides/_rels/slide63.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image" Target="../media/image151.png"/><Relationship Id="rId1" Type="http://schemas.openxmlformats.org/officeDocument/2006/relationships/slideLayout" Target="../slideLayouts/slideLayout2.xml"/><Relationship Id="rId4" Type="http://schemas.openxmlformats.org/officeDocument/2006/relationships/image" Target="../media/image153.jpeg"/></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4.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159.png"/></Relationships>
</file>

<file path=ppt/slides/_rels/slide6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66.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67.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70.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 Id="rId5" Type="http://schemas.openxmlformats.org/officeDocument/2006/relationships/image" Target="../media/image175.png"/><Relationship Id="rId4" Type="http://schemas.openxmlformats.org/officeDocument/2006/relationships/image" Target="../media/image174.png"/></Relationships>
</file>

<file path=ppt/slides/_rels/slide78.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image" Target="../media/image176.png"/><Relationship Id="rId1" Type="http://schemas.openxmlformats.org/officeDocument/2006/relationships/slideLayout" Target="../slideLayouts/slideLayout2.xml"/><Relationship Id="rId4" Type="http://schemas.openxmlformats.org/officeDocument/2006/relationships/image" Target="../media/image178.jpeg"/></Relationships>
</file>

<file path=ppt/slides/_rels/slide79.xml.rels><?xml version="1.0" encoding="UTF-8" standalone="yes"?>
<Relationships xmlns="http://schemas.openxmlformats.org/package/2006/relationships"><Relationship Id="rId2" Type="http://schemas.openxmlformats.org/officeDocument/2006/relationships/image" Target="../media/image17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80.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81.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83.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84.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jpe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 Id="rId5" Type="http://schemas.openxmlformats.org/officeDocument/2006/relationships/image" Target="../media/image192.png"/><Relationship Id="rId4" Type="http://schemas.openxmlformats.org/officeDocument/2006/relationships/image" Target="../media/image191.png"/></Relationships>
</file>

<file path=ppt/slides/_rels/slide89.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 Id="rId4" Type="http://schemas.openxmlformats.org/officeDocument/2006/relationships/image" Target="../media/image195.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0.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2.xml"/><Relationship Id="rId4" Type="http://schemas.openxmlformats.org/officeDocument/2006/relationships/image" Target="../media/image198.png"/></Relationships>
</file>

<file path=ppt/slides/_rels/slide91.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 Id="rId5" Type="http://schemas.openxmlformats.org/officeDocument/2006/relationships/image" Target="../media/image205.png"/><Relationship Id="rId4" Type="http://schemas.openxmlformats.org/officeDocument/2006/relationships/image" Target="../media/image204.png"/></Relationships>
</file>

<file path=ppt/slides/_rels/slide94.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2.xml"/><Relationship Id="rId4" Type="http://schemas.openxmlformats.org/officeDocument/2006/relationships/image" Target="../media/image208.jpeg"/></Relationships>
</file>

<file path=ppt/slides/_rels/slide95.xml.rels><?xml version="1.0" encoding="UTF-8" standalone="yes"?>
<Relationships xmlns="http://schemas.openxmlformats.org/package/2006/relationships"><Relationship Id="rId2" Type="http://schemas.openxmlformats.org/officeDocument/2006/relationships/image" Target="../media/image209.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10.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11.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2.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14.png"/></Relationships>
</file>

<file path=ppt/slides/_rels/slide99.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9" name="Picture 3" descr="Budnyas"/>
          <p:cNvPicPr>
            <a:picLocks noChangeAspect="1" noChangeArrowheads="1"/>
          </p:cNvPicPr>
          <p:nvPr/>
        </p:nvPicPr>
        <p:blipFill>
          <a:blip r:embed="rId2" cstate="print"/>
          <a:srcRect/>
          <a:stretch>
            <a:fillRect/>
          </a:stretch>
        </p:blipFill>
        <p:spPr bwMode="auto">
          <a:xfrm>
            <a:off x="10238" y="-6211"/>
            <a:ext cx="9147175" cy="6861175"/>
          </a:xfrm>
          <a:prstGeom prst="rect">
            <a:avLst/>
          </a:prstGeom>
          <a:noFill/>
        </p:spPr>
      </p:pic>
      <p:sp>
        <p:nvSpPr>
          <p:cNvPr id="55298" name="Rectangle 2"/>
          <p:cNvSpPr>
            <a:spLocks noGrp="1" noChangeArrowheads="1"/>
          </p:cNvSpPr>
          <p:nvPr>
            <p:ph type="body" idx="1"/>
          </p:nvPr>
        </p:nvSpPr>
        <p:spPr>
          <a:xfrm>
            <a:off x="0" y="3733800"/>
            <a:ext cx="3810000" cy="2169825"/>
          </a:xfrm>
        </p:spPr>
        <p:txBody>
          <a:bodyPr wrap="square">
            <a:spAutoFit/>
          </a:bodyPr>
          <a:lstStyle/>
          <a:p>
            <a:pPr algn="ctr">
              <a:buFontTx/>
              <a:buNone/>
            </a:pPr>
            <a:r>
              <a:rPr lang="en-US" b="1" dirty="0">
                <a:solidFill>
                  <a:schemeClr val="bg1"/>
                </a:solidFill>
              </a:rPr>
              <a:t>Chapter 16</a:t>
            </a:r>
          </a:p>
          <a:p>
            <a:pPr algn="ctr">
              <a:buFontTx/>
              <a:buNone/>
            </a:pPr>
            <a:endParaRPr lang="en-US" b="1" dirty="0">
              <a:solidFill>
                <a:schemeClr val="bg1"/>
              </a:solidFill>
            </a:endParaRPr>
          </a:p>
          <a:p>
            <a:pPr marL="1588" indent="-1588" algn="ctr">
              <a:buFontTx/>
              <a:buNone/>
            </a:pPr>
            <a:r>
              <a:rPr lang="en-US" b="1" dirty="0">
                <a:solidFill>
                  <a:schemeClr val="bg1"/>
                </a:solidFill>
              </a:rPr>
              <a:t>Clutches, Brakes, Couplings, and Flywheels</a:t>
            </a:r>
          </a:p>
          <a:p>
            <a:pPr marL="1588" indent="-1588" algn="ctr">
              <a:buFontTx/>
              <a:buNone/>
            </a:pPr>
            <a:endParaRPr lang="en-US" b="1" dirty="0">
              <a:solidFill>
                <a:schemeClr val="bg1"/>
              </a:solidFill>
            </a:endParaRPr>
          </a:p>
        </p:txBody>
      </p:sp>
      <p:sp>
        <p:nvSpPr>
          <p:cNvPr id="6" name="Rectangle 2"/>
          <p:cNvSpPr txBox="1">
            <a:spLocks noChangeArrowheads="1"/>
          </p:cNvSpPr>
          <p:nvPr/>
        </p:nvSpPr>
        <p:spPr>
          <a:xfrm>
            <a:off x="228600" y="914400"/>
            <a:ext cx="3505200" cy="685800"/>
          </a:xfrm>
          <a:prstGeom prst="rect">
            <a:avLst/>
          </a:prstGeom>
        </p:spPr>
        <p:txBody>
          <a:bodyPr>
            <a:normAutofit/>
          </a:bodyPr>
          <a:lstStyle/>
          <a:p>
            <a:pPr marL="365760" marR="0" lvl="0" indent="-283464" algn="ctr" defTabSz="914400" rtl="0" eaLnBrk="1" fontAlgn="auto" latinLnBrk="0" hangingPunct="1">
              <a:lnSpc>
                <a:spcPct val="100000"/>
              </a:lnSpc>
              <a:spcBef>
                <a:spcPts val="600"/>
              </a:spcBef>
              <a:spcAft>
                <a:spcPts val="0"/>
              </a:spcAft>
              <a:buClr>
                <a:schemeClr val="accent1"/>
              </a:buClr>
              <a:buSzPct val="80000"/>
              <a:buFontTx/>
              <a:buNone/>
              <a:tabLst/>
              <a:defRPr/>
            </a:pPr>
            <a:r>
              <a:rPr kumimoji="0" lang="en-US" sz="2400" b="1" i="0" u="none" strike="noStrike" kern="1200" cap="none" spc="0" normalizeH="0" baseline="0" noProof="0" dirty="0">
                <a:ln>
                  <a:noFill/>
                </a:ln>
                <a:solidFill>
                  <a:schemeClr val="accent6">
                    <a:lumMod val="75000"/>
                  </a:schemeClr>
                </a:solidFill>
                <a:effectLst/>
                <a:uLnTx/>
                <a:uFillTx/>
                <a:latin typeface="+mn-lt"/>
                <a:ea typeface="+mn-ea"/>
                <a:cs typeface="+mn-cs"/>
              </a:rPr>
              <a:t>Lecture Slides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 y="103632"/>
            <a:ext cx="658368" cy="658368"/>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4342" y="-1"/>
            <a:ext cx="5083499" cy="6456603"/>
          </a:xfrm>
          <a:prstGeom prst="rect">
            <a:avLst/>
          </a:prstGeom>
        </p:spPr>
      </p:pic>
      <p:sp>
        <p:nvSpPr>
          <p:cNvPr id="9" name="Rectangle 8"/>
          <p:cNvSpPr/>
          <p:nvPr/>
        </p:nvSpPr>
        <p:spPr>
          <a:xfrm>
            <a:off x="0" y="6477000"/>
            <a:ext cx="9144000" cy="369332"/>
          </a:xfrm>
          <a:prstGeom prst="rect">
            <a:avLst/>
          </a:prstGeom>
        </p:spPr>
        <p:txBody>
          <a:bodyPr wrap="square">
            <a:spAutoFit/>
          </a:bodyPr>
          <a:lstStyle/>
          <a:p>
            <a:r>
              <a:rPr lang="en-US" sz="900" b="1" i="1" dirty="0">
                <a:solidFill>
                  <a:schemeClr val="bg1"/>
                </a:solidFill>
              </a:rPr>
              <a:t>© 2015 by McGraw-Hill Education.  This is proprietary material solely for authorized instructor use. Not authorized for sale or distribution in any manner.  This document may not be copied, scanned, duplicated, forwarded, distributed, or posted on a website, in whole or part.</a:t>
            </a:r>
            <a:endParaRPr lang="en-US" sz="900" dirty="0">
              <a:solidFill>
                <a:schemeClr val="bg1"/>
              </a:solidFill>
            </a:endParaRPr>
          </a:p>
        </p:txBody>
      </p:sp>
    </p:spTree>
    <p:extLst>
      <p:ext uri="{BB962C8B-B14F-4D97-AF65-F5344CB8AC3E}">
        <p14:creationId xmlns:p14="http://schemas.microsoft.com/office/powerpoint/2010/main" val="2599790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16–1</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5" name="Picture 4" descr="Ex 16.1.jpg"/>
          <p:cNvPicPr>
            <a:picLocks noChangeAspect="1"/>
          </p:cNvPicPr>
          <p:nvPr/>
        </p:nvPicPr>
        <p:blipFill>
          <a:blip r:embed="rId2" cstate="print"/>
          <a:stretch>
            <a:fillRect/>
          </a:stretch>
        </p:blipFill>
        <p:spPr>
          <a:xfrm>
            <a:off x="535933" y="844693"/>
            <a:ext cx="8298974" cy="3270108"/>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Induction Motor Characteristics</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61443" name="Picture 3"/>
          <p:cNvPicPr>
            <a:picLocks noChangeAspect="1" noChangeArrowheads="1"/>
          </p:cNvPicPr>
          <p:nvPr/>
        </p:nvPicPr>
        <p:blipFill>
          <a:blip r:embed="rId2" cstate="print"/>
          <a:srcRect/>
          <a:stretch>
            <a:fillRect/>
          </a:stretch>
        </p:blipFill>
        <p:spPr bwMode="auto">
          <a:xfrm>
            <a:off x="990600" y="1876425"/>
            <a:ext cx="7896225" cy="1076325"/>
          </a:xfrm>
          <a:prstGeom prst="rect">
            <a:avLst/>
          </a:prstGeom>
          <a:noFill/>
          <a:ln w="9525">
            <a:noFill/>
            <a:miter lim="800000"/>
            <a:headEnd/>
            <a:tailEnd/>
          </a:ln>
        </p:spPr>
      </p:pic>
      <p:pic>
        <p:nvPicPr>
          <p:cNvPr id="61444" name="Picture 4"/>
          <p:cNvPicPr>
            <a:picLocks noChangeAspect="1" noChangeArrowheads="1"/>
          </p:cNvPicPr>
          <p:nvPr/>
        </p:nvPicPr>
        <p:blipFill>
          <a:blip r:embed="rId3" cstate="print"/>
          <a:srcRect/>
          <a:stretch>
            <a:fillRect/>
          </a:stretch>
        </p:blipFill>
        <p:spPr bwMode="auto">
          <a:xfrm>
            <a:off x="2438400" y="3019425"/>
            <a:ext cx="6372225" cy="781050"/>
          </a:xfrm>
          <a:prstGeom prst="rect">
            <a:avLst/>
          </a:prstGeom>
          <a:noFill/>
          <a:ln w="9525">
            <a:noFill/>
            <a:miter lim="800000"/>
            <a:headEnd/>
            <a:tailEnd/>
          </a:ln>
        </p:spPr>
      </p:pic>
      <p:pic>
        <p:nvPicPr>
          <p:cNvPr id="61445" name="Picture 5"/>
          <p:cNvPicPr>
            <a:picLocks noChangeAspect="1" noChangeArrowheads="1"/>
          </p:cNvPicPr>
          <p:nvPr/>
        </p:nvPicPr>
        <p:blipFill>
          <a:blip r:embed="rId4" cstate="print"/>
          <a:srcRect/>
          <a:stretch>
            <a:fillRect/>
          </a:stretch>
        </p:blipFill>
        <p:spPr bwMode="auto">
          <a:xfrm>
            <a:off x="381000" y="4324350"/>
            <a:ext cx="8601075" cy="1009650"/>
          </a:xfrm>
          <a:prstGeom prst="rect">
            <a:avLst/>
          </a:prstGeom>
          <a:noFill/>
          <a:ln w="9525">
            <a:noFill/>
            <a:miter lim="800000"/>
            <a:headEnd/>
            <a:tailEnd/>
          </a:ln>
        </p:spPr>
      </p:pic>
      <p:pic>
        <p:nvPicPr>
          <p:cNvPr id="61446" name="Picture 6"/>
          <p:cNvPicPr>
            <a:picLocks noChangeAspect="1" noChangeArrowheads="1"/>
          </p:cNvPicPr>
          <p:nvPr/>
        </p:nvPicPr>
        <p:blipFill>
          <a:blip r:embed="rId5" cstate="print"/>
          <a:srcRect/>
          <a:stretch>
            <a:fillRect/>
          </a:stretch>
        </p:blipFill>
        <p:spPr bwMode="auto">
          <a:xfrm>
            <a:off x="2209800" y="5457825"/>
            <a:ext cx="6591300" cy="866775"/>
          </a:xfrm>
          <a:prstGeom prst="rect">
            <a:avLst/>
          </a:prstGeom>
          <a:noFill/>
          <a:ln w="9525">
            <a:noFill/>
            <a:miter lim="800000"/>
            <a:headEnd/>
            <a:tailEnd/>
          </a:ln>
        </p:spPr>
      </p:pic>
      <p:sp>
        <p:nvSpPr>
          <p:cNvPr id="11" name="TextBox 10"/>
          <p:cNvSpPr txBox="1"/>
          <p:nvPr/>
        </p:nvSpPr>
        <p:spPr>
          <a:xfrm>
            <a:off x="533400" y="4010025"/>
            <a:ext cx="2743200" cy="461665"/>
          </a:xfrm>
          <a:prstGeom prst="rect">
            <a:avLst/>
          </a:prstGeom>
          <a:noFill/>
        </p:spPr>
        <p:txBody>
          <a:bodyPr wrap="square" rtlCol="0">
            <a:spAutoFit/>
          </a:bodyPr>
          <a:lstStyle/>
          <a:p>
            <a:r>
              <a:rPr lang="en-US" sz="2400" dirty="0"/>
              <a:t>Deceleration:</a:t>
            </a:r>
          </a:p>
        </p:txBody>
      </p:sp>
      <p:sp>
        <p:nvSpPr>
          <p:cNvPr id="12" name="TextBox 11"/>
          <p:cNvSpPr txBox="1"/>
          <p:nvPr/>
        </p:nvSpPr>
        <p:spPr>
          <a:xfrm>
            <a:off x="609600" y="914400"/>
            <a:ext cx="1981200" cy="461665"/>
          </a:xfrm>
          <a:prstGeom prst="rect">
            <a:avLst/>
          </a:prstGeom>
          <a:noFill/>
        </p:spPr>
        <p:txBody>
          <a:bodyPr wrap="square" rtlCol="0">
            <a:spAutoFit/>
          </a:bodyPr>
          <a:lstStyle/>
          <a:p>
            <a:r>
              <a:rPr lang="en-US" sz="2400" dirty="0"/>
              <a:t>Acceleration:</a:t>
            </a:r>
          </a:p>
        </p:txBody>
      </p:sp>
      <mc:AlternateContent xmlns:mc="http://schemas.openxmlformats.org/markup-compatibility/2006" xmlns:a14="http://schemas.microsoft.com/office/drawing/2010/main">
        <mc:Choice Requires="a14">
          <p:sp>
            <p:nvSpPr>
              <p:cNvPr id="4" name="文字方塊 3"/>
              <p:cNvSpPr txBox="1"/>
              <p:nvPr/>
            </p:nvSpPr>
            <p:spPr>
              <a:xfrm>
                <a:off x="2763723" y="914400"/>
                <a:ext cx="3647033" cy="7635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𝐼</m:t>
                      </m:r>
                      <m:acc>
                        <m:accPr>
                          <m:chr m:val="̈"/>
                          <m:ctrlPr>
                            <a:rPr lang="en-US" altLang="zh-TW" sz="2400" b="0" i="1" smtClean="0">
                              <a:latin typeface="Cambria Math" panose="02040503050406030204" pitchFamily="18" charset="0"/>
                            </a:rPr>
                          </m:ctrlPr>
                        </m:accPr>
                        <m:e>
                          <m:r>
                            <a:rPr lang="zh-TW" altLang="en-US" sz="2400" b="0" i="1" smtClean="0">
                              <a:latin typeface="Cambria Math" panose="02040503050406030204" pitchFamily="18" charset="0"/>
                            </a:rPr>
                            <m:t>𝜃</m:t>
                          </m:r>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𝑇</m:t>
                              </m:r>
                            </m:e>
                            <m:sub>
                              <m:r>
                                <a:rPr lang="en-US" altLang="zh-TW" sz="2400" b="0" i="1" smtClean="0">
                                  <a:latin typeface="Cambria Math" panose="02040503050406030204" pitchFamily="18" charset="0"/>
                                </a:rPr>
                                <m:t>𝑀</m:t>
                              </m:r>
                            </m:sub>
                          </m:sSub>
                          <m:r>
                            <a:rPr lang="en-US" altLang="zh-TW" sz="2400" b="0" i="1" smtClean="0">
                              <a:latin typeface="Cambria Math" panose="02040503050406030204" pitchFamily="18" charset="0"/>
                            </a:rPr>
                            <m:t> (</m:t>
                          </m:r>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𝑒</m:t>
                          </m:r>
                          <m:r>
                            <a:rPr lang="en-US" altLang="zh-TW" sz="2400" b="0" i="1" smtClean="0">
                              <a:latin typeface="Cambria Math" panose="02040503050406030204" pitchFamily="18" charset="0"/>
                            </a:rPr>
                            <m:t>.,</m:t>
                          </m:r>
                          <m:f>
                            <m:fPr>
                              <m:ctrlPr>
                                <a:rPr lang="en-US" altLang="zh-TW" sz="2400" b="0" i="1" smtClean="0">
                                  <a:latin typeface="Cambria Math" panose="02040503050406030204" pitchFamily="18" charset="0"/>
                                </a:rPr>
                              </m:ctrlPr>
                            </m:fPr>
                            <m:num>
                              <m:r>
                                <a:rPr lang="en-US" altLang="zh-TW" sz="2400" b="0" i="1" smtClean="0">
                                  <a:latin typeface="Cambria Math" panose="02040503050406030204" pitchFamily="18" charset="0"/>
                                </a:rPr>
                                <m:t>𝐼𝑑</m:t>
                              </m:r>
                              <m:r>
                                <a:rPr lang="zh-TW" altLang="en-US" sz="2400" b="0" i="1" smtClean="0">
                                  <a:latin typeface="Cambria Math" panose="02040503050406030204" pitchFamily="18" charset="0"/>
                                </a:rPr>
                                <m:t>𝜔</m:t>
                              </m:r>
                            </m:num>
                            <m:den>
                              <m:r>
                                <a:rPr lang="en-US" altLang="zh-TW" sz="2400" b="0" i="1" smtClean="0">
                                  <a:latin typeface="Cambria Math" panose="02040503050406030204" pitchFamily="18" charset="0"/>
                                </a:rPr>
                                <m:t>𝑑𝑡</m:t>
                              </m:r>
                            </m:den>
                          </m:f>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𝑇</m:t>
                              </m:r>
                            </m:e>
                            <m:sub>
                              <m:r>
                                <a:rPr lang="en-US" altLang="zh-TW" sz="2400" b="0" i="1" smtClean="0">
                                  <a:latin typeface="Cambria Math" panose="02040503050406030204" pitchFamily="18" charset="0"/>
                                </a:rPr>
                                <m:t>𝑀</m:t>
                              </m:r>
                            </m:sub>
                          </m:sSub>
                          <m:r>
                            <a:rPr lang="en-US" altLang="zh-TW" sz="2400" b="0" i="1" smtClean="0">
                              <a:latin typeface="Cambria Math" panose="02040503050406030204" pitchFamily="18" charset="0"/>
                            </a:rPr>
                            <m:t>)</m:t>
                          </m:r>
                        </m:e>
                      </m:acc>
                    </m:oMath>
                  </m:oMathPara>
                </a14:m>
                <a:endParaRPr lang="zh-TW" altLang="en-US" sz="2400" dirty="0"/>
              </a:p>
            </p:txBody>
          </p:sp>
        </mc:Choice>
        <mc:Fallback xmlns="">
          <p:sp>
            <p:nvSpPr>
              <p:cNvPr id="4" name="文字方塊 3"/>
              <p:cNvSpPr txBox="1">
                <a:spLocks noRot="1" noChangeAspect="1" noMove="1" noResize="1" noEditPoints="1" noAdjustHandles="1" noChangeArrowheads="1" noChangeShapeType="1" noTextEdit="1"/>
              </p:cNvSpPr>
              <p:nvPr/>
            </p:nvSpPr>
            <p:spPr>
              <a:xfrm>
                <a:off x="2763723" y="914400"/>
                <a:ext cx="3647033" cy="763542"/>
              </a:xfrm>
              <a:prstGeom prst="rect">
                <a:avLst/>
              </a:prstGeom>
              <a:blipFill rotWithShape="0">
                <a:blip r:embed="rId6"/>
                <a:stretch>
                  <a:fillRect/>
                </a:stretch>
              </a:blipFill>
            </p:spPr>
            <p:txBody>
              <a:bodyPr/>
              <a:lstStyle/>
              <a:p>
                <a:r>
                  <a:rPr lang="zh-TW" altLang="en-US">
                    <a:noFill/>
                  </a:rPr>
                  <a:t> </a:t>
                </a:r>
              </a:p>
            </p:txBody>
          </p:sp>
        </mc:Fallback>
      </mc:AlternateContent>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Induction Motor Characteristics</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13" name="Picture 4"/>
          <p:cNvPicPr>
            <a:picLocks noChangeAspect="1" noChangeArrowheads="1"/>
          </p:cNvPicPr>
          <p:nvPr/>
        </p:nvPicPr>
        <p:blipFill>
          <a:blip r:embed="rId2" cstate="print"/>
          <a:srcRect/>
          <a:stretch>
            <a:fillRect/>
          </a:stretch>
        </p:blipFill>
        <p:spPr bwMode="auto">
          <a:xfrm>
            <a:off x="2438400" y="1066800"/>
            <a:ext cx="5857875" cy="723900"/>
          </a:xfrm>
          <a:prstGeom prst="rect">
            <a:avLst/>
          </a:prstGeom>
          <a:noFill/>
          <a:ln w="9525">
            <a:noFill/>
            <a:miter lim="800000"/>
            <a:headEnd/>
            <a:tailEnd/>
          </a:ln>
          <a:effectLst/>
        </p:spPr>
      </p:pic>
      <p:pic>
        <p:nvPicPr>
          <p:cNvPr id="14" name="Picture 5"/>
          <p:cNvPicPr>
            <a:picLocks noChangeAspect="1" noChangeArrowheads="1"/>
          </p:cNvPicPr>
          <p:nvPr/>
        </p:nvPicPr>
        <p:blipFill>
          <a:blip r:embed="rId3" cstate="print"/>
          <a:srcRect/>
          <a:stretch>
            <a:fillRect/>
          </a:stretch>
        </p:blipFill>
        <p:spPr bwMode="auto">
          <a:xfrm>
            <a:off x="2981325" y="1875472"/>
            <a:ext cx="5314950" cy="752475"/>
          </a:xfrm>
          <a:prstGeom prst="rect">
            <a:avLst/>
          </a:prstGeom>
          <a:noFill/>
          <a:ln w="9525">
            <a:noFill/>
            <a:miter lim="800000"/>
            <a:headEnd/>
            <a:tailEnd/>
          </a:ln>
          <a:effec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1003.jpg"/>
          <p:cNvPicPr>
            <a:picLocks noChangeAspect="1"/>
          </p:cNvPicPr>
          <p:nvPr/>
        </p:nvPicPr>
        <p:blipFill>
          <a:blip r:embed="rId2" cstate="print"/>
          <a:srcRect l="10087" t="15350" r="30941" b="54200"/>
          <a:stretch>
            <a:fillRect/>
          </a:stretch>
        </p:blipFill>
        <p:spPr>
          <a:xfrm>
            <a:off x="395536" y="426163"/>
            <a:ext cx="8280000" cy="5883157"/>
          </a:xfrm>
          <a:prstGeom prst="rect">
            <a:avLst/>
          </a:prstGeom>
        </p:spPr>
      </p:pic>
      <p:sp>
        <p:nvSpPr>
          <p:cNvPr id="5" name="矩形 4"/>
          <p:cNvSpPr/>
          <p:nvPr/>
        </p:nvSpPr>
        <p:spPr>
          <a:xfrm>
            <a:off x="1371600" y="3048000"/>
            <a:ext cx="7086600" cy="2286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213800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descr="1003.jpg"/>
          <p:cNvPicPr>
            <a:picLocks noChangeAspect="1"/>
          </p:cNvPicPr>
          <p:nvPr/>
        </p:nvPicPr>
        <p:blipFill>
          <a:blip r:embed="rId2" cstate="print"/>
          <a:srcRect l="9544" t="41459" r="32662" b="20455"/>
          <a:stretch>
            <a:fillRect/>
          </a:stretch>
        </p:blipFill>
        <p:spPr>
          <a:xfrm>
            <a:off x="965554" y="134196"/>
            <a:ext cx="7206846" cy="6535164"/>
          </a:xfrm>
          <a:prstGeom prst="rect">
            <a:avLst/>
          </a:prstGeom>
        </p:spPr>
      </p:pic>
    </p:spTree>
    <p:extLst>
      <p:ext uri="{BB962C8B-B14F-4D97-AF65-F5344CB8AC3E}">
        <p14:creationId xmlns:p14="http://schemas.microsoft.com/office/powerpoint/2010/main" val="41762005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descr="1004.jpg"/>
          <p:cNvPicPr>
            <a:picLocks noChangeAspect="1"/>
          </p:cNvPicPr>
          <p:nvPr/>
        </p:nvPicPr>
        <p:blipFill>
          <a:blip r:embed="rId2" cstate="print"/>
          <a:srcRect l="16768" t="54200" r="25437" b="26900"/>
          <a:stretch>
            <a:fillRect/>
          </a:stretch>
        </p:blipFill>
        <p:spPr>
          <a:xfrm flipH="1" flipV="1">
            <a:off x="1264332" y="404664"/>
            <a:ext cx="6620036" cy="2979016"/>
          </a:xfrm>
          <a:prstGeom prst="rect">
            <a:avLst/>
          </a:prstGeom>
        </p:spPr>
      </p:pic>
      <p:pic>
        <p:nvPicPr>
          <p:cNvPr id="4" name="圖片 3" descr="1004.jpg"/>
          <p:cNvPicPr>
            <a:picLocks noChangeAspect="1"/>
          </p:cNvPicPr>
          <p:nvPr/>
        </p:nvPicPr>
        <p:blipFill>
          <a:blip r:embed="rId2" cstate="print"/>
          <a:srcRect l="25437" t="11150" r="38441" b="68900"/>
          <a:stretch>
            <a:fillRect/>
          </a:stretch>
        </p:blipFill>
        <p:spPr>
          <a:xfrm flipH="1" flipV="1">
            <a:off x="4499992" y="3429000"/>
            <a:ext cx="4074138" cy="3096344"/>
          </a:xfrm>
          <a:prstGeom prst="rect">
            <a:avLst/>
          </a:prstGeom>
        </p:spPr>
      </p:pic>
      <p:grpSp>
        <p:nvGrpSpPr>
          <p:cNvPr id="7" name="群組 6"/>
          <p:cNvGrpSpPr/>
          <p:nvPr/>
        </p:nvGrpSpPr>
        <p:grpSpPr>
          <a:xfrm>
            <a:off x="683568" y="3573016"/>
            <a:ext cx="3672408" cy="2952328"/>
            <a:chOff x="683568" y="3645024"/>
            <a:chExt cx="3672408" cy="2952328"/>
          </a:xfrm>
        </p:grpSpPr>
        <p:pic>
          <p:nvPicPr>
            <p:cNvPr id="3" name="圖片 2" descr="1004.jpg"/>
            <p:cNvPicPr>
              <a:picLocks noChangeAspect="1"/>
            </p:cNvPicPr>
            <p:nvPr/>
          </p:nvPicPr>
          <p:blipFill>
            <a:blip r:embed="rId2" cstate="print"/>
            <a:srcRect l="33903" t="34250" r="45030" b="46850"/>
            <a:stretch>
              <a:fillRect/>
            </a:stretch>
          </p:blipFill>
          <p:spPr>
            <a:xfrm flipH="1" flipV="1">
              <a:off x="1619672" y="3645024"/>
              <a:ext cx="2124744" cy="2952328"/>
            </a:xfrm>
            <a:prstGeom prst="rect">
              <a:avLst/>
            </a:prstGeom>
          </p:spPr>
        </p:pic>
        <p:pic>
          <p:nvPicPr>
            <p:cNvPr id="5" name="圖片 4" descr="1004.jpg"/>
            <p:cNvPicPr>
              <a:picLocks noChangeAspect="1"/>
            </p:cNvPicPr>
            <p:nvPr/>
          </p:nvPicPr>
          <p:blipFill>
            <a:blip r:embed="rId2" cstate="print"/>
            <a:srcRect l="16768" t="34250" r="77520" b="46850"/>
            <a:stretch>
              <a:fillRect/>
            </a:stretch>
          </p:blipFill>
          <p:spPr>
            <a:xfrm flipH="1" flipV="1">
              <a:off x="3779912" y="3645024"/>
              <a:ext cx="576064" cy="2952328"/>
            </a:xfrm>
            <a:prstGeom prst="rect">
              <a:avLst/>
            </a:prstGeom>
          </p:spPr>
        </p:pic>
        <p:pic>
          <p:nvPicPr>
            <p:cNvPr id="6" name="圖片 5" descr="1004.jpg"/>
            <p:cNvPicPr>
              <a:picLocks noChangeAspect="1"/>
            </p:cNvPicPr>
            <p:nvPr/>
          </p:nvPicPr>
          <p:blipFill>
            <a:blip r:embed="rId2" cstate="print"/>
            <a:srcRect l="61748" t="34250" r="28970" b="46850"/>
            <a:stretch>
              <a:fillRect/>
            </a:stretch>
          </p:blipFill>
          <p:spPr>
            <a:xfrm flipH="1" flipV="1">
              <a:off x="683568" y="3645024"/>
              <a:ext cx="936104" cy="2952328"/>
            </a:xfrm>
            <a:prstGeom prst="rect">
              <a:avLst/>
            </a:prstGeom>
          </p:spPr>
        </p:pic>
      </p:grpSp>
      <p:sp>
        <p:nvSpPr>
          <p:cNvPr id="8" name="文字方塊 7"/>
          <p:cNvSpPr txBox="1"/>
          <p:nvPr/>
        </p:nvSpPr>
        <p:spPr>
          <a:xfrm>
            <a:off x="6300192" y="6309320"/>
            <a:ext cx="926857" cy="369332"/>
          </a:xfrm>
          <a:prstGeom prst="rect">
            <a:avLst/>
          </a:prstGeom>
          <a:noFill/>
        </p:spPr>
        <p:txBody>
          <a:bodyPr wrap="none" rtlCol="0">
            <a:spAutoFit/>
          </a:bodyPr>
          <a:lstStyle/>
          <a:p>
            <a:r>
              <a:rPr lang="en-US" altLang="zh-TW" dirty="0">
                <a:solidFill>
                  <a:prstClr val="black"/>
                </a:solidFill>
              </a:rPr>
              <a:t>Fig 9-21</a:t>
            </a:r>
            <a:endParaRPr lang="zh-TW" altLang="en-US" dirty="0">
              <a:solidFill>
                <a:prstClr val="black"/>
              </a:solidFill>
            </a:endParaRPr>
          </a:p>
        </p:txBody>
      </p:sp>
    </p:spTree>
    <p:extLst>
      <p:ext uri="{BB962C8B-B14F-4D97-AF65-F5344CB8AC3E}">
        <p14:creationId xmlns:p14="http://schemas.microsoft.com/office/powerpoint/2010/main" val="9217544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descr="1005.jpg"/>
          <p:cNvPicPr>
            <a:picLocks noChangeAspect="1"/>
          </p:cNvPicPr>
          <p:nvPr/>
        </p:nvPicPr>
        <p:blipFill>
          <a:blip r:embed="rId2" cstate="print"/>
          <a:srcRect l="17171" t="13251" r="26312" b="63649"/>
          <a:stretch>
            <a:fillRect/>
          </a:stretch>
        </p:blipFill>
        <p:spPr>
          <a:xfrm>
            <a:off x="1403648" y="548680"/>
            <a:ext cx="6336704" cy="3564000"/>
          </a:xfrm>
          <a:prstGeom prst="rect">
            <a:avLst/>
          </a:prstGeom>
        </p:spPr>
      </p:pic>
    </p:spTree>
    <p:extLst>
      <p:ext uri="{BB962C8B-B14F-4D97-AF65-F5344CB8AC3E}">
        <p14:creationId xmlns:p14="http://schemas.microsoft.com/office/powerpoint/2010/main" val="38352303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descr="1005.jpg"/>
          <p:cNvPicPr>
            <a:picLocks noChangeAspect="1"/>
          </p:cNvPicPr>
          <p:nvPr/>
        </p:nvPicPr>
        <p:blipFill>
          <a:blip r:embed="rId2" cstate="print"/>
          <a:srcRect l="16768" t="38450" r="25437" b="22700"/>
          <a:stretch>
            <a:fillRect/>
          </a:stretch>
        </p:blipFill>
        <p:spPr>
          <a:xfrm>
            <a:off x="1332360" y="404664"/>
            <a:ext cx="6480000" cy="5994000"/>
          </a:xfrm>
          <a:prstGeom prst="rect">
            <a:avLst/>
          </a:prstGeom>
        </p:spPr>
      </p:pic>
    </p:spTree>
    <p:extLst>
      <p:ext uri="{BB962C8B-B14F-4D97-AF65-F5344CB8AC3E}">
        <p14:creationId xmlns:p14="http://schemas.microsoft.com/office/powerpoint/2010/main" val="38449860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descr="1006.jpg"/>
          <p:cNvPicPr>
            <a:picLocks noChangeAspect="1"/>
          </p:cNvPicPr>
          <p:nvPr/>
        </p:nvPicPr>
        <p:blipFill>
          <a:blip r:embed="rId2" cstate="print"/>
          <a:srcRect l="19658" t="53150" r="31217" b="21650"/>
          <a:stretch>
            <a:fillRect/>
          </a:stretch>
        </p:blipFill>
        <p:spPr>
          <a:xfrm flipH="1" flipV="1">
            <a:off x="1908304" y="116632"/>
            <a:ext cx="5400000" cy="3811765"/>
          </a:xfrm>
          <a:prstGeom prst="rect">
            <a:avLst/>
          </a:prstGeom>
        </p:spPr>
      </p:pic>
      <p:pic>
        <p:nvPicPr>
          <p:cNvPr id="3" name="圖片 2" descr="1006.jpg"/>
          <p:cNvPicPr>
            <a:picLocks noChangeAspect="1"/>
          </p:cNvPicPr>
          <p:nvPr/>
        </p:nvPicPr>
        <p:blipFill>
          <a:blip r:embed="rId2" cstate="print"/>
          <a:srcRect l="17985" t="30492" r="25437" b="53592"/>
          <a:stretch>
            <a:fillRect/>
          </a:stretch>
        </p:blipFill>
        <p:spPr>
          <a:xfrm flipH="1" flipV="1">
            <a:off x="1188384" y="4005064"/>
            <a:ext cx="6840000" cy="2647742"/>
          </a:xfrm>
          <a:prstGeom prst="rect">
            <a:avLst/>
          </a:prstGeom>
        </p:spPr>
      </p:pic>
      <p:sp>
        <p:nvSpPr>
          <p:cNvPr id="4" name="文字方塊 3"/>
          <p:cNvSpPr txBox="1"/>
          <p:nvPr/>
        </p:nvSpPr>
        <p:spPr>
          <a:xfrm>
            <a:off x="755576" y="548680"/>
            <a:ext cx="926857" cy="369332"/>
          </a:xfrm>
          <a:prstGeom prst="rect">
            <a:avLst/>
          </a:prstGeom>
          <a:noFill/>
        </p:spPr>
        <p:txBody>
          <a:bodyPr wrap="none" rtlCol="0">
            <a:spAutoFit/>
          </a:bodyPr>
          <a:lstStyle/>
          <a:p>
            <a:r>
              <a:rPr lang="en-US" altLang="zh-TW" dirty="0">
                <a:solidFill>
                  <a:prstClr val="black"/>
                </a:solidFill>
              </a:rPr>
              <a:t>Fig 9-22</a:t>
            </a:r>
            <a:endParaRPr lang="zh-TW" altLang="en-US" dirty="0">
              <a:solidFill>
                <a:prstClr val="black"/>
              </a:solidFill>
            </a:endParaRPr>
          </a:p>
        </p:txBody>
      </p:sp>
    </p:spTree>
    <p:extLst>
      <p:ext uri="{BB962C8B-B14F-4D97-AF65-F5344CB8AC3E}">
        <p14:creationId xmlns:p14="http://schemas.microsoft.com/office/powerpoint/2010/main" val="22162769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descr="1006.jpg"/>
          <p:cNvPicPr>
            <a:picLocks noChangeAspect="1"/>
          </p:cNvPicPr>
          <p:nvPr/>
        </p:nvPicPr>
        <p:blipFill>
          <a:blip r:embed="rId2" cstate="print"/>
          <a:srcRect l="17978" t="17450" r="25437" b="70816"/>
          <a:stretch>
            <a:fillRect/>
          </a:stretch>
        </p:blipFill>
        <p:spPr>
          <a:xfrm flipH="1" flipV="1">
            <a:off x="1116376" y="548680"/>
            <a:ext cx="6840000" cy="1951880"/>
          </a:xfrm>
          <a:prstGeom prst="rect">
            <a:avLst/>
          </a:prstGeom>
        </p:spPr>
      </p:pic>
      <p:pic>
        <p:nvPicPr>
          <p:cNvPr id="3" name="圖片 2" descr="1007.jpg"/>
          <p:cNvPicPr>
            <a:picLocks noChangeAspect="1"/>
          </p:cNvPicPr>
          <p:nvPr/>
        </p:nvPicPr>
        <p:blipFill>
          <a:blip r:embed="rId3" cstate="print"/>
          <a:srcRect l="14449" t="13250" r="27553" b="71000"/>
          <a:stretch>
            <a:fillRect/>
          </a:stretch>
        </p:blipFill>
        <p:spPr>
          <a:xfrm>
            <a:off x="1187624" y="2852936"/>
            <a:ext cx="6696744" cy="2502439"/>
          </a:xfrm>
          <a:prstGeom prst="rect">
            <a:avLst/>
          </a:prstGeom>
        </p:spPr>
      </p:pic>
    </p:spTree>
    <p:extLst>
      <p:ext uri="{BB962C8B-B14F-4D97-AF65-F5344CB8AC3E}">
        <p14:creationId xmlns:p14="http://schemas.microsoft.com/office/powerpoint/2010/main" val="51295610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descr="1007.jpg"/>
          <p:cNvPicPr>
            <a:picLocks noChangeAspect="1"/>
          </p:cNvPicPr>
          <p:nvPr/>
        </p:nvPicPr>
        <p:blipFill>
          <a:blip r:embed="rId2" cstate="print"/>
          <a:srcRect l="14502" t="32150" r="27499" b="26608"/>
          <a:stretch>
            <a:fillRect/>
          </a:stretch>
        </p:blipFill>
        <p:spPr>
          <a:xfrm>
            <a:off x="1188384" y="116632"/>
            <a:ext cx="6840000" cy="6692903"/>
          </a:xfrm>
          <a:prstGeom prst="rect">
            <a:avLst/>
          </a:prstGeom>
        </p:spPr>
      </p:pic>
    </p:spTree>
    <p:extLst>
      <p:ext uri="{BB962C8B-B14F-4D97-AF65-F5344CB8AC3E}">
        <p14:creationId xmlns:p14="http://schemas.microsoft.com/office/powerpoint/2010/main" val="210529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16–1</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2457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8186" y="838200"/>
            <a:ext cx="876300"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186" y="1165238"/>
            <a:ext cx="8268237" cy="41070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p:cNvGrpSpPr/>
          <p:nvPr/>
        </p:nvGrpSpPr>
        <p:grpSpPr>
          <a:xfrm>
            <a:off x="1259632" y="404664"/>
            <a:ext cx="6520355" cy="6029548"/>
            <a:chOff x="1525271" y="476672"/>
            <a:chExt cx="6520355" cy="6029548"/>
          </a:xfrm>
        </p:grpSpPr>
        <p:pic>
          <p:nvPicPr>
            <p:cNvPr id="2" name="圖片 1" descr="1007.jpg"/>
            <p:cNvPicPr>
              <a:picLocks noChangeAspect="1"/>
            </p:cNvPicPr>
            <p:nvPr/>
          </p:nvPicPr>
          <p:blipFill>
            <a:blip r:embed="rId2" cstate="print"/>
            <a:srcRect l="17481" t="74504" r="64622" b="24320"/>
            <a:stretch>
              <a:fillRect/>
            </a:stretch>
          </p:blipFill>
          <p:spPr>
            <a:xfrm>
              <a:off x="1547664" y="476672"/>
              <a:ext cx="2160000" cy="195277"/>
            </a:xfrm>
            <a:prstGeom prst="rect">
              <a:avLst/>
            </a:prstGeom>
          </p:spPr>
        </p:pic>
        <p:pic>
          <p:nvPicPr>
            <p:cNvPr id="3" name="圖片 2" descr="1008.jpg"/>
            <p:cNvPicPr>
              <a:picLocks noChangeAspect="1"/>
            </p:cNvPicPr>
            <p:nvPr/>
          </p:nvPicPr>
          <p:blipFill>
            <a:blip r:embed="rId3" cstate="print"/>
            <a:srcRect l="18465" t="41832" r="23687" b="21143"/>
            <a:stretch>
              <a:fillRect/>
            </a:stretch>
          </p:blipFill>
          <p:spPr>
            <a:xfrm rot="60000" flipH="1" flipV="1">
              <a:off x="1525271" y="763578"/>
              <a:ext cx="6520355" cy="5742642"/>
            </a:xfrm>
            <a:prstGeom prst="rect">
              <a:avLst/>
            </a:prstGeom>
          </p:spPr>
        </p:pic>
      </p:grpSp>
    </p:spTree>
    <p:extLst>
      <p:ext uri="{BB962C8B-B14F-4D97-AF65-F5344CB8AC3E}">
        <p14:creationId xmlns:p14="http://schemas.microsoft.com/office/powerpoint/2010/main" val="139492947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descr="1008.jpg"/>
          <p:cNvPicPr>
            <a:picLocks noChangeAspect="1"/>
          </p:cNvPicPr>
          <p:nvPr/>
        </p:nvPicPr>
        <p:blipFill>
          <a:blip r:embed="rId2" cstate="print"/>
          <a:srcRect l="17851" t="14533" r="24483" b="58699"/>
          <a:stretch>
            <a:fillRect/>
          </a:stretch>
        </p:blipFill>
        <p:spPr>
          <a:xfrm rot="60000" flipH="1" flipV="1">
            <a:off x="1208507" y="103979"/>
            <a:ext cx="6840000" cy="4369054"/>
          </a:xfrm>
          <a:prstGeom prst="rect">
            <a:avLst/>
          </a:prstGeom>
        </p:spPr>
      </p:pic>
      <p:pic>
        <p:nvPicPr>
          <p:cNvPr id="3" name="圖片 2" descr="1009.jpg"/>
          <p:cNvPicPr>
            <a:picLocks noChangeAspect="1"/>
          </p:cNvPicPr>
          <p:nvPr/>
        </p:nvPicPr>
        <p:blipFill>
          <a:blip r:embed="rId3" cstate="print"/>
          <a:srcRect l="13878" t="17304" r="34106" b="66350"/>
          <a:stretch>
            <a:fillRect/>
          </a:stretch>
        </p:blipFill>
        <p:spPr>
          <a:xfrm>
            <a:off x="1907704" y="4478213"/>
            <a:ext cx="5400000" cy="2335163"/>
          </a:xfrm>
          <a:prstGeom prst="rect">
            <a:avLst/>
          </a:prstGeom>
        </p:spPr>
      </p:pic>
    </p:spTree>
    <p:extLst>
      <p:ext uri="{BB962C8B-B14F-4D97-AF65-F5344CB8AC3E}">
        <p14:creationId xmlns:p14="http://schemas.microsoft.com/office/powerpoint/2010/main" val="3609922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16–1</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2355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10400" y="2514600"/>
            <a:ext cx="89535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descr="Ex 16.1(2).jpg"/>
          <p:cNvPicPr>
            <a:picLocks noChangeAspect="1"/>
          </p:cNvPicPr>
          <p:nvPr/>
        </p:nvPicPr>
        <p:blipFill>
          <a:blip r:embed="rId3" cstate="print"/>
          <a:stretch>
            <a:fillRect/>
          </a:stretch>
        </p:blipFill>
        <p:spPr>
          <a:xfrm>
            <a:off x="608525" y="838200"/>
            <a:ext cx="8187353" cy="494441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16–1</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5" name="Picture 4" descr="Ex 16.1(3).jpg"/>
          <p:cNvPicPr>
            <a:picLocks noChangeAspect="1"/>
          </p:cNvPicPr>
          <p:nvPr/>
        </p:nvPicPr>
        <p:blipFill>
          <a:blip r:embed="rId2" cstate="print"/>
          <a:stretch>
            <a:fillRect/>
          </a:stretch>
        </p:blipFill>
        <p:spPr>
          <a:xfrm>
            <a:off x="838200" y="914400"/>
            <a:ext cx="7616952" cy="418719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16–1</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6" name="Picture 5" descr="Ex 16.1(4).jpg"/>
          <p:cNvPicPr>
            <a:picLocks noChangeAspect="1"/>
          </p:cNvPicPr>
          <p:nvPr/>
        </p:nvPicPr>
        <p:blipFill>
          <a:blip r:embed="rId2" cstate="print"/>
          <a:stretch>
            <a:fillRect/>
          </a:stretch>
        </p:blipFill>
        <p:spPr>
          <a:xfrm>
            <a:off x="609600" y="914399"/>
            <a:ext cx="8212428" cy="343663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16–1</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6" name="Picture 5" descr="Ex 16.1(5).jpg"/>
          <p:cNvPicPr>
            <a:picLocks noChangeAspect="1"/>
          </p:cNvPicPr>
          <p:nvPr/>
        </p:nvPicPr>
        <p:blipFill>
          <a:blip r:embed="rId2" cstate="print"/>
          <a:stretch>
            <a:fillRect/>
          </a:stretch>
        </p:blipFill>
        <p:spPr>
          <a:xfrm>
            <a:off x="609599" y="761999"/>
            <a:ext cx="8263945" cy="1497602"/>
          </a:xfrm>
          <a:prstGeom prst="rect">
            <a:avLst/>
          </a:prstGeom>
        </p:spPr>
      </p:pic>
      <p:pic>
        <p:nvPicPr>
          <p:cNvPr id="7" name="Picture 6" descr="Ex 16.1(6).jpg"/>
          <p:cNvPicPr>
            <a:picLocks noChangeAspect="1"/>
          </p:cNvPicPr>
          <p:nvPr/>
        </p:nvPicPr>
        <p:blipFill>
          <a:blip r:embed="rId3" cstate="print"/>
          <a:stretch>
            <a:fillRect/>
          </a:stretch>
        </p:blipFill>
        <p:spPr>
          <a:xfrm>
            <a:off x="609599" y="2498374"/>
            <a:ext cx="8263945" cy="375002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16–1</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7" name="Picture 6" descr="Ex 16.1(7).jpg"/>
          <p:cNvPicPr>
            <a:picLocks noChangeAspect="1"/>
          </p:cNvPicPr>
          <p:nvPr/>
        </p:nvPicPr>
        <p:blipFill>
          <a:blip r:embed="rId2" cstate="print"/>
          <a:stretch>
            <a:fillRect/>
          </a:stretch>
        </p:blipFill>
        <p:spPr>
          <a:xfrm>
            <a:off x="609600" y="838199"/>
            <a:ext cx="8238186" cy="388502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16–1</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5" name="Picture 4" descr="Ex 16.1(8).jpg"/>
          <p:cNvPicPr>
            <a:picLocks noChangeAspect="1"/>
          </p:cNvPicPr>
          <p:nvPr/>
        </p:nvPicPr>
        <p:blipFill>
          <a:blip r:embed="rId2" cstate="print"/>
          <a:stretch>
            <a:fillRect/>
          </a:stretch>
        </p:blipFill>
        <p:spPr>
          <a:xfrm>
            <a:off x="618187" y="914399"/>
            <a:ext cx="8242478" cy="199069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16–1</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6" name="Picture 5" descr="Ex 16.1(9).jpg"/>
          <p:cNvPicPr>
            <a:picLocks noChangeAspect="1"/>
          </p:cNvPicPr>
          <p:nvPr/>
        </p:nvPicPr>
        <p:blipFill>
          <a:blip r:embed="rId2" cstate="print"/>
          <a:stretch>
            <a:fillRect/>
          </a:stretch>
        </p:blipFill>
        <p:spPr>
          <a:xfrm>
            <a:off x="658969" y="914399"/>
            <a:ext cx="8201696" cy="415814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Internal Expanding Centrifugal-acting Rim Clutch</a:t>
            </a:r>
          </a:p>
        </p:txBody>
      </p:sp>
      <p:sp>
        <p:nvSpPr>
          <p:cNvPr id="4" name="Footer Placeholder 3"/>
          <p:cNvSpPr>
            <a:spLocks noGrp="1"/>
          </p:cNvSpPr>
          <p:nvPr>
            <p:ph type="ftr" sz="quarter" idx="11"/>
          </p:nvPr>
        </p:nvSpPr>
        <p:spPr/>
        <p:txBody>
          <a:bodyPr/>
          <a:lstStyle/>
          <a:p>
            <a:r>
              <a:rPr lang="en-US" dirty="0"/>
              <a:t>Shigley’s Mechanical Engineering Design</a:t>
            </a:r>
          </a:p>
        </p:txBody>
      </p:sp>
      <p:pic>
        <p:nvPicPr>
          <p:cNvPr id="5" name="Picture 9" descr="bud29281_1603"/>
          <p:cNvPicPr>
            <a:picLocks noChangeAspect="1" noChangeArrowheads="1"/>
          </p:cNvPicPr>
          <p:nvPr/>
        </p:nvPicPr>
        <p:blipFill>
          <a:blip r:embed="rId2" cstate="print"/>
          <a:srcRect t="7658" b="2622"/>
          <a:stretch>
            <a:fillRect/>
          </a:stretch>
        </p:blipFill>
        <p:spPr bwMode="auto">
          <a:xfrm>
            <a:off x="838200" y="838200"/>
            <a:ext cx="7467600" cy="5486400"/>
          </a:xfrm>
          <a:prstGeom prst="rect">
            <a:avLst/>
          </a:prstGeom>
          <a:noFill/>
        </p:spPr>
      </p:pic>
      <p:sp>
        <p:nvSpPr>
          <p:cNvPr id="6" name="TextBox 5"/>
          <p:cNvSpPr txBox="1"/>
          <p:nvPr/>
        </p:nvSpPr>
        <p:spPr>
          <a:xfrm>
            <a:off x="3886200" y="6457890"/>
            <a:ext cx="1295400" cy="400110"/>
          </a:xfrm>
          <a:prstGeom prst="rect">
            <a:avLst/>
          </a:prstGeom>
          <a:noFill/>
        </p:spPr>
        <p:txBody>
          <a:bodyPr wrap="square" rtlCol="0">
            <a:spAutoFit/>
          </a:bodyPr>
          <a:lstStyle/>
          <a:p>
            <a:r>
              <a:rPr lang="en-US" sz="2000" dirty="0"/>
              <a:t>Fig. 16–3</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Outline</a:t>
            </a:r>
          </a:p>
        </p:txBody>
      </p:sp>
      <p:sp>
        <p:nvSpPr>
          <p:cNvPr id="4" name="Footer Placeholder 3"/>
          <p:cNvSpPr>
            <a:spLocks noGrp="1"/>
          </p:cNvSpPr>
          <p:nvPr>
            <p:ph type="ftr" sz="quarter" idx="11"/>
          </p:nvPr>
        </p:nvSpPr>
        <p:spPr/>
        <p:txBody>
          <a:bodyPr/>
          <a:lstStyle/>
          <a:p>
            <a:r>
              <a:rPr lang="en-US" dirty="0"/>
              <a:t>Shigley’s Mechanical Engineering Design</a:t>
            </a:r>
          </a:p>
        </p:txBody>
      </p:sp>
      <p:pic>
        <p:nvPicPr>
          <p:cNvPr id="3"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174" r="17322" b="21492"/>
          <a:stretch/>
        </p:blipFill>
        <p:spPr bwMode="auto">
          <a:xfrm>
            <a:off x="609600" y="742950"/>
            <a:ext cx="8220075" cy="581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Internal Friction Shoe Geometry</a:t>
            </a:r>
          </a:p>
        </p:txBody>
      </p:sp>
      <p:sp>
        <p:nvSpPr>
          <p:cNvPr id="4" name="Footer Placeholder 3"/>
          <p:cNvSpPr>
            <a:spLocks noGrp="1"/>
          </p:cNvSpPr>
          <p:nvPr>
            <p:ph type="ftr" sz="quarter" idx="11"/>
          </p:nvPr>
        </p:nvSpPr>
        <p:spPr/>
        <p:txBody>
          <a:bodyPr/>
          <a:lstStyle/>
          <a:p>
            <a:r>
              <a:rPr lang="en-US" dirty="0"/>
              <a:t>Shigley’s Mechanical Engineering Design</a:t>
            </a:r>
          </a:p>
        </p:txBody>
      </p:sp>
      <p:pic>
        <p:nvPicPr>
          <p:cNvPr id="5" name="Picture 7" descr="bud29281_1604"/>
          <p:cNvPicPr>
            <a:picLocks noChangeAspect="1" noChangeArrowheads="1"/>
          </p:cNvPicPr>
          <p:nvPr/>
        </p:nvPicPr>
        <p:blipFill>
          <a:blip r:embed="rId2" cstate="print"/>
          <a:srcRect l="14444" t="4942" r="13333" b="2292"/>
          <a:stretch>
            <a:fillRect/>
          </a:stretch>
        </p:blipFill>
        <p:spPr bwMode="auto">
          <a:xfrm>
            <a:off x="2190482" y="838200"/>
            <a:ext cx="4953000" cy="5334000"/>
          </a:xfrm>
          <a:prstGeom prst="rect">
            <a:avLst/>
          </a:prstGeom>
          <a:noFill/>
        </p:spPr>
      </p:pic>
      <p:sp>
        <p:nvSpPr>
          <p:cNvPr id="6" name="TextBox 5"/>
          <p:cNvSpPr txBox="1"/>
          <p:nvPr/>
        </p:nvSpPr>
        <p:spPr>
          <a:xfrm>
            <a:off x="3790682" y="6172200"/>
            <a:ext cx="1295400" cy="400110"/>
          </a:xfrm>
          <a:prstGeom prst="rect">
            <a:avLst/>
          </a:prstGeom>
          <a:noFill/>
        </p:spPr>
        <p:txBody>
          <a:bodyPr wrap="square" rtlCol="0">
            <a:spAutoFit/>
          </a:bodyPr>
          <a:lstStyle/>
          <a:p>
            <a:r>
              <a:rPr lang="en-US" sz="2000" dirty="0"/>
              <a:t>Fig. 16–4</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Internal Friction </a:t>
            </a:r>
            <a:r>
              <a:rPr lang="en-US"/>
              <a:t>Shoe Geometry</a:t>
            </a:r>
          </a:p>
        </p:txBody>
      </p:sp>
      <p:sp>
        <p:nvSpPr>
          <p:cNvPr id="4" name="Footer Placeholder 3"/>
          <p:cNvSpPr>
            <a:spLocks noGrp="1"/>
          </p:cNvSpPr>
          <p:nvPr>
            <p:ph type="ftr" sz="quarter" idx="11"/>
          </p:nvPr>
        </p:nvSpPr>
        <p:spPr/>
        <p:txBody>
          <a:bodyPr/>
          <a:lstStyle/>
          <a:p>
            <a:r>
              <a:rPr lang="en-US" dirty="0"/>
              <a:t>Shigley’s Mechanical Engineering Design</a:t>
            </a:r>
          </a:p>
        </p:txBody>
      </p:sp>
      <p:pic>
        <p:nvPicPr>
          <p:cNvPr id="14338" name="Picture 2"/>
          <p:cNvPicPr>
            <a:picLocks noChangeAspect="1" noChangeArrowheads="1"/>
          </p:cNvPicPr>
          <p:nvPr/>
        </p:nvPicPr>
        <p:blipFill>
          <a:blip r:embed="rId2" cstate="print"/>
          <a:srcRect/>
          <a:stretch>
            <a:fillRect/>
          </a:stretch>
        </p:blipFill>
        <p:spPr bwMode="auto">
          <a:xfrm>
            <a:off x="609600" y="762000"/>
            <a:ext cx="2962275" cy="466725"/>
          </a:xfrm>
          <a:prstGeom prst="rect">
            <a:avLst/>
          </a:prstGeom>
          <a:noFill/>
          <a:ln w="9525">
            <a:noFill/>
            <a:miter lim="800000"/>
            <a:headEnd/>
            <a:tailEnd/>
          </a:ln>
        </p:spPr>
      </p:pic>
      <p:pic>
        <p:nvPicPr>
          <p:cNvPr id="7" name="Picture 6" descr="bud29281_1605"/>
          <p:cNvPicPr>
            <a:picLocks noChangeAspect="1" noChangeArrowheads="1"/>
          </p:cNvPicPr>
          <p:nvPr/>
        </p:nvPicPr>
        <p:blipFill>
          <a:blip r:embed="rId3" cstate="print"/>
          <a:srcRect l="12195" t="4142" r="8537" b="2815"/>
          <a:stretch>
            <a:fillRect/>
          </a:stretch>
        </p:blipFill>
        <p:spPr bwMode="auto">
          <a:xfrm>
            <a:off x="5257800" y="2237935"/>
            <a:ext cx="3886200" cy="4364502"/>
          </a:xfrm>
          <a:prstGeom prst="rect">
            <a:avLst/>
          </a:prstGeom>
          <a:noFill/>
        </p:spPr>
      </p:pic>
      <p:pic>
        <p:nvPicPr>
          <p:cNvPr id="14339" name="Picture 3"/>
          <p:cNvPicPr>
            <a:picLocks noChangeAspect="1" noChangeArrowheads="1"/>
          </p:cNvPicPr>
          <p:nvPr/>
        </p:nvPicPr>
        <p:blipFill>
          <a:blip r:embed="rId4" cstate="print"/>
          <a:srcRect/>
          <a:stretch>
            <a:fillRect/>
          </a:stretch>
        </p:blipFill>
        <p:spPr bwMode="auto">
          <a:xfrm>
            <a:off x="609600" y="1847850"/>
            <a:ext cx="6686550" cy="438150"/>
          </a:xfrm>
          <a:prstGeom prst="rect">
            <a:avLst/>
          </a:prstGeom>
          <a:noFill/>
          <a:ln w="9525">
            <a:noFill/>
            <a:miter lim="800000"/>
            <a:headEnd/>
            <a:tailEnd/>
          </a:ln>
        </p:spPr>
      </p:pic>
      <p:pic>
        <p:nvPicPr>
          <p:cNvPr id="14341" name="Picture 5"/>
          <p:cNvPicPr>
            <a:picLocks noChangeAspect="1" noChangeArrowheads="1"/>
          </p:cNvPicPr>
          <p:nvPr/>
        </p:nvPicPr>
        <p:blipFill>
          <a:blip r:embed="rId5" cstate="print"/>
          <a:srcRect/>
          <a:stretch>
            <a:fillRect/>
          </a:stretch>
        </p:blipFill>
        <p:spPr bwMode="auto">
          <a:xfrm>
            <a:off x="609600" y="3562350"/>
            <a:ext cx="1857375" cy="714375"/>
          </a:xfrm>
          <a:prstGeom prst="rect">
            <a:avLst/>
          </a:prstGeom>
          <a:noFill/>
          <a:ln w="9525">
            <a:noFill/>
            <a:miter lim="800000"/>
            <a:headEnd/>
            <a:tailEnd/>
          </a:ln>
        </p:spPr>
      </p:pic>
      <p:pic>
        <p:nvPicPr>
          <p:cNvPr id="14342" name="Picture 6"/>
          <p:cNvPicPr>
            <a:picLocks noChangeAspect="1" noChangeArrowheads="1"/>
          </p:cNvPicPr>
          <p:nvPr/>
        </p:nvPicPr>
        <p:blipFill>
          <a:blip r:embed="rId6" cstate="print"/>
          <a:srcRect/>
          <a:stretch>
            <a:fillRect/>
          </a:stretch>
        </p:blipFill>
        <p:spPr bwMode="auto">
          <a:xfrm>
            <a:off x="3429000" y="3790950"/>
            <a:ext cx="466725" cy="361950"/>
          </a:xfrm>
          <a:prstGeom prst="rect">
            <a:avLst/>
          </a:prstGeom>
          <a:noFill/>
          <a:ln w="9525">
            <a:noFill/>
            <a:miter lim="800000"/>
            <a:headEnd/>
            <a:tailEnd/>
          </a:ln>
        </p:spPr>
      </p:pic>
      <p:pic>
        <p:nvPicPr>
          <p:cNvPr id="14343" name="Picture 7"/>
          <p:cNvPicPr>
            <a:picLocks noChangeAspect="1" noChangeArrowheads="1"/>
          </p:cNvPicPr>
          <p:nvPr/>
        </p:nvPicPr>
        <p:blipFill>
          <a:blip r:embed="rId7" cstate="print"/>
          <a:srcRect/>
          <a:stretch>
            <a:fillRect/>
          </a:stretch>
        </p:blipFill>
        <p:spPr bwMode="auto">
          <a:xfrm>
            <a:off x="685800" y="4476750"/>
            <a:ext cx="2047875" cy="781050"/>
          </a:xfrm>
          <a:prstGeom prst="rect">
            <a:avLst/>
          </a:prstGeom>
          <a:noFill/>
          <a:ln w="9525">
            <a:noFill/>
            <a:miter lim="800000"/>
            <a:headEnd/>
            <a:tailEnd/>
          </a:ln>
        </p:spPr>
      </p:pic>
      <p:pic>
        <p:nvPicPr>
          <p:cNvPr id="14344" name="Picture 8"/>
          <p:cNvPicPr>
            <a:picLocks noChangeAspect="1" noChangeArrowheads="1"/>
          </p:cNvPicPr>
          <p:nvPr/>
        </p:nvPicPr>
        <p:blipFill>
          <a:blip r:embed="rId8" cstate="print"/>
          <a:srcRect/>
          <a:stretch>
            <a:fillRect/>
          </a:stretch>
        </p:blipFill>
        <p:spPr bwMode="auto">
          <a:xfrm>
            <a:off x="3429000" y="4629150"/>
            <a:ext cx="971550" cy="428625"/>
          </a:xfrm>
          <a:prstGeom prst="rect">
            <a:avLst/>
          </a:prstGeom>
          <a:noFill/>
          <a:ln w="9525">
            <a:noFill/>
            <a:miter lim="800000"/>
            <a:headEnd/>
            <a:tailEnd/>
          </a:ln>
        </p:spPr>
      </p:pic>
      <p:sp>
        <p:nvSpPr>
          <p:cNvPr id="14" name="TextBox 13"/>
          <p:cNvSpPr txBox="1"/>
          <p:nvPr/>
        </p:nvSpPr>
        <p:spPr>
          <a:xfrm>
            <a:off x="5029200" y="6457890"/>
            <a:ext cx="1295400" cy="400110"/>
          </a:xfrm>
          <a:prstGeom prst="rect">
            <a:avLst/>
          </a:prstGeom>
          <a:noFill/>
        </p:spPr>
        <p:txBody>
          <a:bodyPr wrap="square" rtlCol="0">
            <a:spAutoFit/>
          </a:bodyPr>
          <a:lstStyle/>
          <a:p>
            <a:r>
              <a:rPr lang="en-US" sz="2000" dirty="0"/>
              <a:t>Fig. 16–5</a:t>
            </a:r>
          </a:p>
        </p:txBody>
      </p:sp>
      <p:sp>
        <p:nvSpPr>
          <p:cNvPr id="12" name="文字方塊 11"/>
          <p:cNvSpPr txBox="1">
            <a:spLocks noRot="1" noChangeAspect="1" noMove="1" noResize="1" noEditPoints="1" noAdjustHandles="1" noChangeArrowheads="1" noChangeShapeType="1" noTextEdit="1"/>
          </p:cNvSpPr>
          <p:nvPr/>
        </p:nvSpPr>
        <p:spPr>
          <a:xfrm>
            <a:off x="609600" y="1295400"/>
            <a:ext cx="5946115" cy="542071"/>
          </a:xfrm>
          <a:prstGeom prst="rect">
            <a:avLst/>
          </a:prstGeom>
          <a:blipFill rotWithShape="0">
            <a:blip r:embed="rId9"/>
            <a:stretch>
              <a:fillRect l="-1026" b="-6818"/>
            </a:stretch>
          </a:blipFill>
        </p:spPr>
        <p:txBody>
          <a:bodyPr/>
          <a:lstStyle/>
          <a:p>
            <a:r>
              <a:rPr lang="zh-TW" altLang="en-US" sz="2000">
                <a:noFill/>
              </a:rPr>
              <a:t> </a:t>
            </a:r>
          </a:p>
        </p:txBody>
      </p:sp>
      <p:sp>
        <p:nvSpPr>
          <p:cNvPr id="13" name="文字方塊 12"/>
          <p:cNvSpPr txBox="1"/>
          <p:nvPr/>
        </p:nvSpPr>
        <p:spPr>
          <a:xfrm>
            <a:off x="685800" y="2438400"/>
            <a:ext cx="5282215" cy="830997"/>
          </a:xfrm>
          <a:prstGeom prst="rect">
            <a:avLst/>
          </a:prstGeom>
          <a:noFill/>
        </p:spPr>
        <p:txBody>
          <a:bodyPr wrap="none">
            <a:spAutoFit/>
          </a:bodyPr>
          <a:lstStyle/>
          <a:p>
            <a:pPr>
              <a:defRPr/>
            </a:pPr>
            <a:r>
              <a:rPr lang="en-US" altLang="zh-TW" sz="2400" dirty="0">
                <a:latin typeface="+mn-lt"/>
              </a:rPr>
              <a:t>Thus, the deformation, and consequently </a:t>
            </a:r>
          </a:p>
          <a:p>
            <a:pPr>
              <a:defRPr/>
            </a:pPr>
            <a:r>
              <a:rPr lang="en-US" altLang="zh-TW" sz="2400" dirty="0">
                <a:latin typeface="+mn-lt"/>
              </a:rPr>
              <a:t>the pressure, is</a:t>
            </a:r>
            <a:r>
              <a:rPr lang="zh-TW" altLang="en-US" sz="2400" dirty="0">
                <a:latin typeface="+mn-lt"/>
              </a:rPr>
              <a:t> </a:t>
            </a:r>
            <a:r>
              <a:rPr lang="en-US" altLang="zh-TW" sz="2400" dirty="0">
                <a:latin typeface="+mn-lt"/>
              </a:rPr>
              <a:t>proportional to </a:t>
            </a:r>
            <a:r>
              <a:rPr lang="en-US" altLang="zh-TW" sz="2400" i="1" dirty="0">
                <a:latin typeface="+mn-lt"/>
              </a:rPr>
              <a:t>sin</a:t>
            </a:r>
            <a:r>
              <a:rPr lang="en-US" altLang="zh-TW" sz="2400" i="1" dirty="0">
                <a:latin typeface="+mn-lt"/>
                <a:sym typeface="Symbol" panose="05050102010706020507" pitchFamily="18" charset="2"/>
              </a:rPr>
              <a:t></a:t>
            </a:r>
            <a:r>
              <a:rPr lang="en-US" altLang="zh-TW" sz="2400" dirty="0">
                <a:latin typeface="+mn-lt"/>
              </a:rPr>
              <a:t>  </a:t>
            </a:r>
            <a:endParaRPr lang="zh-TW" altLang="en-US" sz="2400" dirty="0">
              <a:latin typeface="+mn-l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Pressure Distribution Characteristics</a:t>
            </a:r>
          </a:p>
        </p:txBody>
      </p:sp>
      <p:sp>
        <p:nvSpPr>
          <p:cNvPr id="3" name="Content Placeholder 2"/>
          <p:cNvSpPr>
            <a:spLocks noGrp="1"/>
          </p:cNvSpPr>
          <p:nvPr>
            <p:ph idx="1"/>
          </p:nvPr>
        </p:nvSpPr>
        <p:spPr>
          <a:xfrm>
            <a:off x="381000" y="733424"/>
            <a:ext cx="4724400" cy="5819775"/>
          </a:xfrm>
        </p:spPr>
        <p:txBody>
          <a:bodyPr/>
          <a:lstStyle/>
          <a:p>
            <a:r>
              <a:rPr lang="en-US" dirty="0"/>
              <a:t>Pressure distribution is sinusoidal</a:t>
            </a:r>
          </a:p>
          <a:p>
            <a:r>
              <a:rPr lang="en-US" dirty="0"/>
              <a:t>For short shoe, as in (</a:t>
            </a:r>
            <a:r>
              <a:rPr lang="en-US" i="1" dirty="0"/>
              <a:t>a</a:t>
            </a:r>
            <a:r>
              <a:rPr lang="en-US" dirty="0"/>
              <a:t>), the largest pressure on the shoe is </a:t>
            </a:r>
            <a:r>
              <a:rPr lang="en-US" i="1" dirty="0"/>
              <a:t>p</a:t>
            </a:r>
            <a:r>
              <a:rPr lang="en-US" i="1" baseline="-25000" dirty="0"/>
              <a:t>a</a:t>
            </a:r>
            <a:r>
              <a:rPr lang="en-US" dirty="0"/>
              <a:t> at the end of the shoe</a:t>
            </a:r>
          </a:p>
          <a:p>
            <a:r>
              <a:rPr lang="en-US" dirty="0"/>
              <a:t>For long shoe, as in (</a:t>
            </a:r>
            <a:r>
              <a:rPr lang="en-US" i="1" dirty="0"/>
              <a:t>b</a:t>
            </a:r>
            <a:r>
              <a:rPr lang="en-US" dirty="0"/>
              <a:t>), the largest pressure is </a:t>
            </a:r>
            <a:r>
              <a:rPr lang="en-US" i="1" dirty="0"/>
              <a:t>p</a:t>
            </a:r>
            <a:r>
              <a:rPr lang="en-US" i="1" baseline="-25000" dirty="0"/>
              <a:t>a</a:t>
            </a:r>
            <a:r>
              <a:rPr lang="en-US" dirty="0"/>
              <a:t> at </a:t>
            </a:r>
            <a:r>
              <a:rPr lang="en-US" i="1" dirty="0" err="1">
                <a:latin typeface="Symbol" pitchFamily="18" charset="2"/>
              </a:rPr>
              <a:t>q</a:t>
            </a:r>
            <a:r>
              <a:rPr lang="en-US" i="1" baseline="-25000" dirty="0" err="1"/>
              <a:t>a</a:t>
            </a:r>
            <a:r>
              <a:rPr lang="en-US" dirty="0"/>
              <a:t> = 90º</a:t>
            </a:r>
          </a:p>
        </p:txBody>
      </p:sp>
      <p:sp>
        <p:nvSpPr>
          <p:cNvPr id="4" name="Footer Placeholder 3"/>
          <p:cNvSpPr>
            <a:spLocks noGrp="1"/>
          </p:cNvSpPr>
          <p:nvPr>
            <p:ph type="ftr" sz="quarter" idx="11"/>
          </p:nvPr>
        </p:nvSpPr>
        <p:spPr/>
        <p:txBody>
          <a:bodyPr/>
          <a:lstStyle/>
          <a:p>
            <a:r>
              <a:rPr lang="en-US" dirty="0"/>
              <a:t>Shigley’s Mechanical Engineering Design</a:t>
            </a:r>
          </a:p>
        </p:txBody>
      </p:sp>
      <p:pic>
        <p:nvPicPr>
          <p:cNvPr id="5" name="Picture 6" descr="bud29281_1606"/>
          <p:cNvPicPr>
            <a:picLocks noChangeAspect="1" noChangeArrowheads="1"/>
          </p:cNvPicPr>
          <p:nvPr/>
        </p:nvPicPr>
        <p:blipFill>
          <a:blip r:embed="rId2" cstate="print"/>
          <a:srcRect l="14571" t="3897" r="15883"/>
          <a:stretch>
            <a:fillRect/>
          </a:stretch>
        </p:blipFill>
        <p:spPr bwMode="auto">
          <a:xfrm>
            <a:off x="5105400" y="762000"/>
            <a:ext cx="4038600" cy="5715000"/>
          </a:xfrm>
          <a:prstGeom prst="rect">
            <a:avLst/>
          </a:prstGeom>
          <a:noFill/>
        </p:spPr>
      </p:pic>
      <p:sp>
        <p:nvSpPr>
          <p:cNvPr id="6" name="TextBox 5"/>
          <p:cNvSpPr txBox="1"/>
          <p:nvPr/>
        </p:nvSpPr>
        <p:spPr>
          <a:xfrm>
            <a:off x="5181600" y="6248400"/>
            <a:ext cx="1295400" cy="400110"/>
          </a:xfrm>
          <a:prstGeom prst="rect">
            <a:avLst/>
          </a:prstGeom>
          <a:noFill/>
        </p:spPr>
        <p:txBody>
          <a:bodyPr wrap="square" rtlCol="0">
            <a:spAutoFit/>
          </a:bodyPr>
          <a:lstStyle/>
          <a:p>
            <a:r>
              <a:rPr lang="en-US" sz="2000" dirty="0"/>
              <a:t>Fig. 16–6</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Force Analysis</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4" name="Picture 6" descr="bud29281_1607"/>
          <p:cNvPicPr>
            <a:picLocks noChangeAspect="1" noChangeArrowheads="1"/>
          </p:cNvPicPr>
          <p:nvPr/>
        </p:nvPicPr>
        <p:blipFill>
          <a:blip r:embed="rId2" cstate="print"/>
          <a:srcRect l="8558" t="4766" r="7339" b="2181"/>
          <a:stretch>
            <a:fillRect/>
          </a:stretch>
        </p:blipFill>
        <p:spPr bwMode="auto">
          <a:xfrm>
            <a:off x="3886200" y="914400"/>
            <a:ext cx="5257800" cy="5486400"/>
          </a:xfrm>
          <a:prstGeom prst="rect">
            <a:avLst/>
          </a:prstGeom>
          <a:noFill/>
        </p:spPr>
      </p:pic>
      <p:pic>
        <p:nvPicPr>
          <p:cNvPr id="16386" name="Picture 2"/>
          <p:cNvPicPr>
            <a:picLocks noChangeAspect="1" noChangeArrowheads="1"/>
          </p:cNvPicPr>
          <p:nvPr/>
        </p:nvPicPr>
        <p:blipFill>
          <a:blip r:embed="rId3" cstate="print"/>
          <a:srcRect/>
          <a:stretch>
            <a:fillRect/>
          </a:stretch>
        </p:blipFill>
        <p:spPr bwMode="auto">
          <a:xfrm>
            <a:off x="685800" y="914400"/>
            <a:ext cx="1800225" cy="457200"/>
          </a:xfrm>
          <a:prstGeom prst="rect">
            <a:avLst/>
          </a:prstGeom>
          <a:noFill/>
          <a:ln w="9525">
            <a:noFill/>
            <a:miter lim="800000"/>
            <a:headEnd/>
            <a:tailEnd/>
          </a:ln>
        </p:spPr>
      </p:pic>
      <p:pic>
        <p:nvPicPr>
          <p:cNvPr id="16387" name="Picture 3"/>
          <p:cNvPicPr>
            <a:picLocks noChangeAspect="1" noChangeArrowheads="1"/>
          </p:cNvPicPr>
          <p:nvPr/>
        </p:nvPicPr>
        <p:blipFill>
          <a:blip r:embed="rId4" cstate="print"/>
          <a:srcRect/>
          <a:stretch>
            <a:fillRect/>
          </a:stretch>
        </p:blipFill>
        <p:spPr bwMode="auto">
          <a:xfrm>
            <a:off x="647700" y="1371600"/>
            <a:ext cx="2552700" cy="828675"/>
          </a:xfrm>
          <a:prstGeom prst="rect">
            <a:avLst/>
          </a:prstGeom>
          <a:noFill/>
          <a:ln w="9525">
            <a:noFill/>
            <a:miter lim="800000"/>
            <a:headEnd/>
            <a:tailEnd/>
          </a:ln>
        </p:spPr>
      </p:pic>
      <p:sp>
        <p:nvSpPr>
          <p:cNvPr id="7" name="TextBox 6"/>
          <p:cNvSpPr txBox="1"/>
          <p:nvPr/>
        </p:nvSpPr>
        <p:spPr>
          <a:xfrm>
            <a:off x="5257800" y="6457890"/>
            <a:ext cx="1295400" cy="400110"/>
          </a:xfrm>
          <a:prstGeom prst="rect">
            <a:avLst/>
          </a:prstGeom>
          <a:noFill/>
        </p:spPr>
        <p:txBody>
          <a:bodyPr wrap="square" rtlCol="0">
            <a:spAutoFit/>
          </a:bodyPr>
          <a:lstStyle/>
          <a:p>
            <a:r>
              <a:rPr lang="en-US" sz="2000" dirty="0"/>
              <a:t>Fig. 16–7</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Force Analysis</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4" name="Picture 3"/>
          <p:cNvPicPr>
            <a:picLocks noChangeAspect="1" noChangeArrowheads="1"/>
          </p:cNvPicPr>
          <p:nvPr/>
        </p:nvPicPr>
        <p:blipFill>
          <a:blip r:embed="rId2" cstate="print"/>
          <a:srcRect/>
          <a:stretch>
            <a:fillRect/>
          </a:stretch>
        </p:blipFill>
        <p:spPr bwMode="auto">
          <a:xfrm>
            <a:off x="1143000" y="736146"/>
            <a:ext cx="7839075" cy="733425"/>
          </a:xfrm>
          <a:prstGeom prst="rect">
            <a:avLst/>
          </a:prstGeom>
          <a:noFill/>
          <a:ln w="9525">
            <a:noFill/>
            <a:miter lim="800000"/>
            <a:headEnd/>
            <a:tailEnd/>
          </a:ln>
          <a:effectLst/>
        </p:spPr>
      </p:pic>
      <p:pic>
        <p:nvPicPr>
          <p:cNvPr id="5" name="Picture 4"/>
          <p:cNvPicPr>
            <a:picLocks noChangeAspect="1" noChangeArrowheads="1"/>
          </p:cNvPicPr>
          <p:nvPr/>
        </p:nvPicPr>
        <p:blipFill>
          <a:blip r:embed="rId3" cstate="print"/>
          <a:srcRect/>
          <a:stretch>
            <a:fillRect/>
          </a:stretch>
        </p:blipFill>
        <p:spPr bwMode="auto">
          <a:xfrm>
            <a:off x="2095500" y="1836964"/>
            <a:ext cx="6886575" cy="714375"/>
          </a:xfrm>
          <a:prstGeom prst="rect">
            <a:avLst/>
          </a:prstGeom>
          <a:noFill/>
          <a:ln w="9525">
            <a:noFill/>
            <a:miter lim="800000"/>
            <a:headEnd/>
            <a:tailEnd/>
          </a:ln>
          <a:effectLst/>
        </p:spPr>
      </p:pic>
      <p:pic>
        <p:nvPicPr>
          <p:cNvPr id="6" name="Picture 5"/>
          <p:cNvPicPr>
            <a:picLocks noChangeAspect="1" noChangeArrowheads="1"/>
          </p:cNvPicPr>
          <p:nvPr/>
        </p:nvPicPr>
        <p:blipFill>
          <a:blip r:embed="rId4" cstate="print"/>
          <a:srcRect/>
          <a:stretch>
            <a:fillRect/>
          </a:stretch>
        </p:blipFill>
        <p:spPr bwMode="auto">
          <a:xfrm>
            <a:off x="3638550" y="2918732"/>
            <a:ext cx="5343525" cy="685800"/>
          </a:xfrm>
          <a:prstGeom prst="rect">
            <a:avLst/>
          </a:prstGeom>
          <a:noFill/>
          <a:ln w="9525">
            <a:noFill/>
            <a:miter lim="800000"/>
            <a:headEnd/>
            <a:tailEnd/>
          </a:ln>
          <a:effectLst/>
        </p:spPr>
      </p:pic>
      <p:pic>
        <p:nvPicPr>
          <p:cNvPr id="9"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1463" y="4754563"/>
            <a:ext cx="44577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字方塊 10"/>
          <p:cNvSpPr txBox="1"/>
          <p:nvPr/>
        </p:nvSpPr>
        <p:spPr>
          <a:xfrm>
            <a:off x="742950" y="4648200"/>
            <a:ext cx="3311525" cy="461963"/>
          </a:xfrm>
          <a:prstGeom prst="rect">
            <a:avLst/>
          </a:prstGeom>
          <a:noFill/>
        </p:spPr>
        <p:txBody>
          <a:bodyPr wrap="none">
            <a:spAutoFit/>
          </a:bodyPr>
          <a:lstStyle/>
          <a:p>
            <a:pPr>
              <a:defRPr/>
            </a:pPr>
            <a:r>
              <a:rPr lang="en-US" altLang="zh-TW" sz="2400" dirty="0">
                <a:latin typeface="+mn-lt"/>
              </a:rPr>
              <a:t>Self-energizing condition</a:t>
            </a:r>
            <a:endParaRPr lang="zh-TW" altLang="en-US" sz="2400" dirty="0">
              <a:latin typeface="+mn-lt"/>
            </a:endParaRPr>
          </a:p>
        </p:txBody>
      </p:sp>
      <p:sp>
        <p:nvSpPr>
          <p:cNvPr id="12" name="TextBox 7"/>
          <p:cNvSpPr txBox="1">
            <a:spLocks noRot="1" noChangeAspect="1" noMove="1" noResize="1" noEditPoints="1" noAdjustHandles="1" noChangeArrowheads="1" noChangeShapeType="1" noTextEdit="1"/>
          </p:cNvSpPr>
          <p:nvPr/>
        </p:nvSpPr>
        <p:spPr bwMode="auto">
          <a:xfrm>
            <a:off x="685800" y="3886200"/>
            <a:ext cx="6324600" cy="491288"/>
          </a:xfrm>
          <a:prstGeom prst="rect">
            <a:avLst/>
          </a:prstGeom>
          <a:blipFill rotWithShape="0">
            <a:blip r:embed="rId6"/>
            <a:stretch>
              <a:fillRect l="-1543" t="-10000" b="-21250"/>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a:noFill/>
              </a:rPr>
              <a:t> </a:t>
            </a:r>
          </a:p>
        </p:txBody>
      </p:sp>
      <p:sp>
        <p:nvSpPr>
          <p:cNvPr id="13" name="文字方塊 12"/>
          <p:cNvSpPr txBox="1"/>
          <p:nvPr/>
        </p:nvSpPr>
        <p:spPr>
          <a:xfrm>
            <a:off x="685800" y="3078481"/>
            <a:ext cx="7315200" cy="461665"/>
          </a:xfrm>
          <a:prstGeom prst="rect">
            <a:avLst/>
          </a:prstGeom>
          <a:noFill/>
        </p:spPr>
        <p:txBody>
          <a:bodyPr wrap="square" rtlCol="0">
            <a:spAutoFit/>
          </a:bodyPr>
          <a:lstStyle/>
          <a:p>
            <a:r>
              <a:rPr lang="en-US" altLang="zh-TW" sz="2400" dirty="0"/>
              <a:t>Actuating force</a:t>
            </a:r>
            <a:endParaRPr lang="zh-TW" altLang="en-US" sz="24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Force Analysis</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13" name="Picture 2"/>
          <p:cNvPicPr>
            <a:picLocks noChangeAspect="1" noChangeArrowheads="1"/>
          </p:cNvPicPr>
          <p:nvPr/>
        </p:nvPicPr>
        <p:blipFill>
          <a:blip r:embed="rId2" cstate="print"/>
          <a:srcRect/>
          <a:stretch>
            <a:fillRect/>
          </a:stretch>
        </p:blipFill>
        <p:spPr bwMode="auto">
          <a:xfrm>
            <a:off x="2590800" y="762000"/>
            <a:ext cx="6509026" cy="1562100"/>
          </a:xfrm>
          <a:prstGeom prst="rect">
            <a:avLst/>
          </a:prstGeom>
          <a:noFill/>
          <a:ln w="9525">
            <a:noFill/>
            <a:miter lim="800000"/>
            <a:headEnd/>
            <a:tailEnd/>
          </a:ln>
          <a:effectLst/>
        </p:spPr>
      </p:pic>
      <p:pic>
        <p:nvPicPr>
          <p:cNvPr id="17410" name="Picture 2"/>
          <p:cNvPicPr>
            <a:picLocks noChangeAspect="1" noChangeArrowheads="1"/>
          </p:cNvPicPr>
          <p:nvPr/>
        </p:nvPicPr>
        <p:blipFill>
          <a:blip r:embed="rId3" cstate="print"/>
          <a:srcRect/>
          <a:stretch>
            <a:fillRect/>
          </a:stretch>
        </p:blipFill>
        <p:spPr bwMode="auto">
          <a:xfrm>
            <a:off x="460651" y="2438400"/>
            <a:ext cx="8639175" cy="1847850"/>
          </a:xfrm>
          <a:prstGeom prst="rect">
            <a:avLst/>
          </a:prstGeom>
          <a:noFill/>
          <a:ln w="9525">
            <a:noFill/>
            <a:miter lim="800000"/>
            <a:headEnd/>
            <a:tailEnd/>
          </a:ln>
        </p:spPr>
      </p:pic>
      <p:pic>
        <p:nvPicPr>
          <p:cNvPr id="17411" name="Picture 3"/>
          <p:cNvPicPr>
            <a:picLocks noChangeAspect="1" noChangeArrowheads="1"/>
          </p:cNvPicPr>
          <p:nvPr/>
        </p:nvPicPr>
        <p:blipFill>
          <a:blip r:embed="rId4" cstate="print"/>
          <a:srcRect/>
          <a:stretch>
            <a:fillRect/>
          </a:stretch>
        </p:blipFill>
        <p:spPr bwMode="auto">
          <a:xfrm>
            <a:off x="476250" y="4267200"/>
            <a:ext cx="8667750" cy="1762125"/>
          </a:xfrm>
          <a:prstGeom prst="rect">
            <a:avLst/>
          </a:prstGeom>
          <a:noFill/>
          <a:ln w="9525">
            <a:noFill/>
            <a:miter lim="800000"/>
            <a:headEnd/>
            <a:tailEnd/>
          </a:ln>
        </p:spPr>
      </p:pic>
      <p:sp>
        <p:nvSpPr>
          <p:cNvPr id="5" name="文字方塊 4"/>
          <p:cNvSpPr txBox="1"/>
          <p:nvPr/>
        </p:nvSpPr>
        <p:spPr>
          <a:xfrm>
            <a:off x="609601" y="909935"/>
            <a:ext cx="2057400" cy="461665"/>
          </a:xfrm>
          <a:prstGeom prst="rect">
            <a:avLst/>
          </a:prstGeom>
          <a:noFill/>
        </p:spPr>
        <p:txBody>
          <a:bodyPr wrap="square" rtlCol="0">
            <a:spAutoFit/>
          </a:bodyPr>
          <a:lstStyle/>
          <a:p>
            <a:r>
              <a:rPr lang="en-US" altLang="zh-TW" sz="2400" dirty="0"/>
              <a:t>Braking torque </a:t>
            </a:r>
            <a:endParaRPr lang="zh-TW" altLang="en-US" sz="24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Force Analysis</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4" name="Picture 3"/>
          <p:cNvPicPr>
            <a:picLocks noChangeAspect="1" noChangeArrowheads="1"/>
          </p:cNvPicPr>
          <p:nvPr/>
        </p:nvPicPr>
        <p:blipFill>
          <a:blip r:embed="rId2" cstate="print"/>
          <a:srcRect/>
          <a:stretch>
            <a:fillRect/>
          </a:stretch>
        </p:blipFill>
        <p:spPr bwMode="auto">
          <a:xfrm>
            <a:off x="3200400" y="704850"/>
            <a:ext cx="5314950" cy="685800"/>
          </a:xfrm>
          <a:prstGeom prst="rect">
            <a:avLst/>
          </a:prstGeom>
          <a:noFill/>
          <a:ln w="9525">
            <a:noFill/>
            <a:miter lim="800000"/>
            <a:headEnd/>
            <a:tailEnd/>
          </a:ln>
          <a:effectLst/>
        </p:spPr>
      </p:pic>
      <p:pic>
        <p:nvPicPr>
          <p:cNvPr id="18434" name="Picture 2"/>
          <p:cNvPicPr>
            <a:picLocks noChangeAspect="1" noChangeArrowheads="1"/>
          </p:cNvPicPr>
          <p:nvPr/>
        </p:nvPicPr>
        <p:blipFill>
          <a:blip r:embed="rId3" cstate="print"/>
          <a:srcRect/>
          <a:stretch>
            <a:fillRect/>
          </a:stretch>
        </p:blipFill>
        <p:spPr bwMode="auto">
          <a:xfrm>
            <a:off x="457200" y="1447800"/>
            <a:ext cx="8591550" cy="1847850"/>
          </a:xfrm>
          <a:prstGeom prst="rect">
            <a:avLst/>
          </a:prstGeom>
          <a:noFill/>
          <a:ln w="9525">
            <a:noFill/>
            <a:miter lim="800000"/>
            <a:headEnd/>
            <a:tailEnd/>
          </a:ln>
        </p:spPr>
      </p:pic>
      <p:pic>
        <p:nvPicPr>
          <p:cNvPr id="6" name="Picture 4"/>
          <p:cNvPicPr>
            <a:picLocks noChangeAspect="1" noChangeArrowheads="1"/>
          </p:cNvPicPr>
          <p:nvPr/>
        </p:nvPicPr>
        <p:blipFill>
          <a:blip r:embed="rId4" cstate="print"/>
          <a:srcRect/>
          <a:stretch>
            <a:fillRect/>
          </a:stretch>
        </p:blipFill>
        <p:spPr bwMode="auto">
          <a:xfrm>
            <a:off x="2514600" y="3352800"/>
            <a:ext cx="6629400" cy="1647825"/>
          </a:xfrm>
          <a:prstGeom prst="rect">
            <a:avLst/>
          </a:prstGeom>
          <a:noFill/>
          <a:ln w="9525">
            <a:noFill/>
            <a:miter lim="800000"/>
            <a:headEnd/>
            <a:tailEnd/>
          </a:ln>
          <a:effectLst/>
        </p:spPr>
      </p:pic>
      <p:pic>
        <p:nvPicPr>
          <p:cNvPr id="7" name="Picture 5"/>
          <p:cNvPicPr>
            <a:picLocks noChangeAspect="1" noChangeArrowheads="1"/>
          </p:cNvPicPr>
          <p:nvPr/>
        </p:nvPicPr>
        <p:blipFill>
          <a:blip r:embed="rId5" cstate="print"/>
          <a:srcRect/>
          <a:stretch>
            <a:fillRect/>
          </a:stretch>
        </p:blipFill>
        <p:spPr bwMode="auto">
          <a:xfrm>
            <a:off x="3124200" y="5029200"/>
            <a:ext cx="5962650" cy="1447800"/>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16–2</a:t>
            </a:r>
          </a:p>
        </p:txBody>
      </p:sp>
      <p:pic>
        <p:nvPicPr>
          <p:cNvPr id="19458" name="Picture 2"/>
          <p:cNvPicPr>
            <a:picLocks noChangeAspect="1" noChangeArrowheads="1"/>
          </p:cNvPicPr>
          <p:nvPr/>
        </p:nvPicPr>
        <p:blipFill>
          <a:blip r:embed="rId2" cstate="print"/>
          <a:srcRect/>
          <a:stretch>
            <a:fillRect/>
          </a:stretch>
        </p:blipFill>
        <p:spPr bwMode="auto">
          <a:xfrm>
            <a:off x="643944" y="762000"/>
            <a:ext cx="8242479" cy="2020039"/>
          </a:xfrm>
          <a:prstGeom prst="rect">
            <a:avLst/>
          </a:prstGeom>
          <a:noFill/>
          <a:ln w="9525">
            <a:noFill/>
            <a:miter lim="800000"/>
            <a:headEnd/>
            <a:tailEnd/>
          </a:ln>
        </p:spPr>
      </p:pic>
      <p:sp>
        <p:nvSpPr>
          <p:cNvPr id="6" name="TextBox 5"/>
          <p:cNvSpPr txBox="1"/>
          <p:nvPr/>
        </p:nvSpPr>
        <p:spPr>
          <a:xfrm>
            <a:off x="3200400" y="4211807"/>
            <a:ext cx="1295400" cy="400110"/>
          </a:xfrm>
          <a:prstGeom prst="rect">
            <a:avLst/>
          </a:prstGeom>
          <a:noFill/>
        </p:spPr>
        <p:txBody>
          <a:bodyPr wrap="square" rtlCol="0">
            <a:spAutoFit/>
          </a:bodyPr>
          <a:lstStyle/>
          <a:p>
            <a:r>
              <a:rPr lang="en-US" sz="2000" dirty="0"/>
              <a:t>Fig. 16–8</a:t>
            </a:r>
          </a:p>
        </p:txBody>
      </p:sp>
      <p:pic>
        <p:nvPicPr>
          <p:cNvPr id="5" name="Picture 6" descr="bud29281_1608"/>
          <p:cNvPicPr>
            <a:picLocks noChangeAspect="1" noChangeArrowheads="1"/>
          </p:cNvPicPr>
          <p:nvPr/>
        </p:nvPicPr>
        <p:blipFill>
          <a:blip r:embed="rId3" cstate="print"/>
          <a:srcRect l="14444" t="4397" r="14445"/>
          <a:stretch>
            <a:fillRect/>
          </a:stretch>
        </p:blipFill>
        <p:spPr bwMode="auto">
          <a:xfrm>
            <a:off x="4876800" y="1965723"/>
            <a:ext cx="4267200" cy="4892278"/>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16–2</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20482" name="Picture 2"/>
          <p:cNvPicPr>
            <a:picLocks noChangeAspect="1" noChangeArrowheads="1"/>
          </p:cNvPicPr>
          <p:nvPr/>
        </p:nvPicPr>
        <p:blipFill>
          <a:blip r:embed="rId2" cstate="print"/>
          <a:srcRect/>
          <a:stretch>
            <a:fillRect/>
          </a:stretch>
        </p:blipFill>
        <p:spPr bwMode="auto">
          <a:xfrm>
            <a:off x="602424" y="762001"/>
            <a:ext cx="8258242" cy="3646262"/>
          </a:xfrm>
          <a:prstGeom prst="rect">
            <a:avLst/>
          </a:prstGeom>
          <a:noFill/>
          <a:ln w="9525">
            <a:noFill/>
            <a:miter lim="800000"/>
            <a:headEnd/>
            <a:tailEnd/>
          </a:ln>
        </p:spPr>
      </p:pic>
      <p:pic>
        <p:nvPicPr>
          <p:cNvPr id="20483" name="Picture 3"/>
          <p:cNvPicPr>
            <a:picLocks noChangeAspect="1" noChangeArrowheads="1"/>
          </p:cNvPicPr>
          <p:nvPr/>
        </p:nvPicPr>
        <p:blipFill>
          <a:blip r:embed="rId3" cstate="print"/>
          <a:srcRect/>
          <a:stretch>
            <a:fillRect/>
          </a:stretch>
        </p:blipFill>
        <p:spPr bwMode="auto">
          <a:xfrm>
            <a:off x="602424" y="4408263"/>
            <a:ext cx="8258242" cy="1959052"/>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16–2</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21506" name="Picture 2"/>
          <p:cNvPicPr>
            <a:picLocks noChangeAspect="1" noChangeArrowheads="1"/>
          </p:cNvPicPr>
          <p:nvPr/>
        </p:nvPicPr>
        <p:blipFill>
          <a:blip r:embed="rId2" cstate="print"/>
          <a:srcRect/>
          <a:stretch>
            <a:fillRect/>
          </a:stretch>
        </p:blipFill>
        <p:spPr bwMode="auto">
          <a:xfrm>
            <a:off x="585135" y="762001"/>
            <a:ext cx="8251303" cy="4338034"/>
          </a:xfrm>
          <a:prstGeom prst="rect">
            <a:avLst/>
          </a:prstGeom>
          <a:noFill/>
          <a:ln w="9525">
            <a:noFill/>
            <a:miter lim="800000"/>
            <a:headEnd/>
            <a:tailEnd/>
          </a:ln>
        </p:spPr>
      </p:pic>
      <p:pic>
        <p:nvPicPr>
          <p:cNvPr id="1945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1400" y="4662487"/>
            <a:ext cx="89535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of Clutch and Brake</a:t>
            </a:r>
          </a:p>
        </p:txBody>
      </p:sp>
      <p:sp>
        <p:nvSpPr>
          <p:cNvPr id="4" name="Footer Placeholder 3"/>
          <p:cNvSpPr>
            <a:spLocks noGrp="1"/>
          </p:cNvSpPr>
          <p:nvPr>
            <p:ph type="ftr" sz="quarter" idx="11"/>
          </p:nvPr>
        </p:nvSpPr>
        <p:spPr/>
        <p:txBody>
          <a:bodyPr/>
          <a:lstStyle/>
          <a:p>
            <a:r>
              <a:rPr lang="en-US" dirty="0"/>
              <a:t>Shigley’s Mechanical Engineering Design</a:t>
            </a:r>
          </a:p>
        </p:txBody>
      </p:sp>
      <p:pic>
        <p:nvPicPr>
          <p:cNvPr id="5" name="Picture 19" descr="bud29281_1601"/>
          <p:cNvPicPr>
            <a:picLocks noChangeAspect="1" noChangeArrowheads="1"/>
          </p:cNvPicPr>
          <p:nvPr/>
        </p:nvPicPr>
        <p:blipFill>
          <a:blip r:embed="rId2" cstate="print"/>
          <a:srcRect t="4509"/>
          <a:stretch>
            <a:fillRect/>
          </a:stretch>
        </p:blipFill>
        <p:spPr bwMode="auto">
          <a:xfrm>
            <a:off x="1676400" y="1295400"/>
            <a:ext cx="5581552" cy="4495800"/>
          </a:xfrm>
          <a:prstGeom prst="rect">
            <a:avLst/>
          </a:prstGeom>
          <a:noFill/>
        </p:spPr>
      </p:pic>
      <p:sp>
        <p:nvSpPr>
          <p:cNvPr id="7" name="TextBox 6"/>
          <p:cNvSpPr txBox="1"/>
          <p:nvPr/>
        </p:nvSpPr>
        <p:spPr>
          <a:xfrm>
            <a:off x="3886200" y="5943600"/>
            <a:ext cx="1295400" cy="400110"/>
          </a:xfrm>
          <a:prstGeom prst="rect">
            <a:avLst/>
          </a:prstGeom>
          <a:noFill/>
        </p:spPr>
        <p:txBody>
          <a:bodyPr wrap="square" rtlCol="0">
            <a:spAutoFit/>
          </a:bodyPr>
          <a:lstStyle/>
          <a:p>
            <a:r>
              <a:rPr lang="en-US" sz="2000" dirty="0"/>
              <a:t>Fig. 16–1</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16–2</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22530" name="Picture 2"/>
          <p:cNvPicPr>
            <a:picLocks noChangeAspect="1" noChangeArrowheads="1"/>
          </p:cNvPicPr>
          <p:nvPr/>
        </p:nvPicPr>
        <p:blipFill>
          <a:blip r:embed="rId2" cstate="print"/>
          <a:srcRect/>
          <a:stretch>
            <a:fillRect/>
          </a:stretch>
        </p:blipFill>
        <p:spPr bwMode="auto">
          <a:xfrm>
            <a:off x="566670" y="838200"/>
            <a:ext cx="8229600" cy="5570529"/>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16–2</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23554" name="Picture 2"/>
          <p:cNvPicPr>
            <a:picLocks noChangeAspect="1" noChangeArrowheads="1"/>
          </p:cNvPicPr>
          <p:nvPr/>
        </p:nvPicPr>
        <p:blipFill>
          <a:blip r:embed="rId2" cstate="print"/>
          <a:srcRect/>
          <a:stretch>
            <a:fillRect/>
          </a:stretch>
        </p:blipFill>
        <p:spPr bwMode="auto">
          <a:xfrm>
            <a:off x="652665" y="733425"/>
            <a:ext cx="8182242" cy="1901380"/>
          </a:xfrm>
          <a:prstGeom prst="rect">
            <a:avLst/>
          </a:prstGeom>
          <a:noFill/>
          <a:ln w="9525">
            <a:noFill/>
            <a:miter lim="800000"/>
            <a:headEnd/>
            <a:tailEnd/>
          </a:ln>
        </p:spPr>
      </p:pic>
      <p:pic>
        <p:nvPicPr>
          <p:cNvPr id="23555" name="Picture 3"/>
          <p:cNvPicPr>
            <a:picLocks noChangeAspect="1" noChangeArrowheads="1"/>
          </p:cNvPicPr>
          <p:nvPr/>
        </p:nvPicPr>
        <p:blipFill>
          <a:blip r:embed="rId3" cstate="print"/>
          <a:srcRect/>
          <a:stretch>
            <a:fillRect/>
          </a:stretch>
        </p:blipFill>
        <p:spPr bwMode="auto">
          <a:xfrm>
            <a:off x="652666" y="2634805"/>
            <a:ext cx="8182242" cy="892117"/>
          </a:xfrm>
          <a:prstGeom prst="rect">
            <a:avLst/>
          </a:prstGeom>
          <a:noFill/>
          <a:ln w="9525">
            <a:noFill/>
            <a:miter lim="800000"/>
            <a:headEnd/>
            <a:tailEnd/>
          </a:ln>
        </p:spPr>
      </p:pic>
      <p:pic>
        <p:nvPicPr>
          <p:cNvPr id="1843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00" y="3107498"/>
            <a:ext cx="89535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16–2</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24578" name="Picture 2"/>
          <p:cNvPicPr>
            <a:picLocks noChangeAspect="1" noChangeArrowheads="1"/>
          </p:cNvPicPr>
          <p:nvPr/>
        </p:nvPicPr>
        <p:blipFill>
          <a:blip r:embed="rId2" cstate="print"/>
          <a:srcRect/>
          <a:stretch>
            <a:fillRect/>
          </a:stretch>
        </p:blipFill>
        <p:spPr bwMode="auto">
          <a:xfrm>
            <a:off x="600552" y="762000"/>
            <a:ext cx="8234355" cy="4878946"/>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16–2</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25602" name="Picture 2"/>
          <p:cNvPicPr>
            <a:picLocks noChangeAspect="1" noChangeArrowheads="1"/>
          </p:cNvPicPr>
          <p:nvPr/>
        </p:nvPicPr>
        <p:blipFill>
          <a:blip r:embed="rId2" cstate="print"/>
          <a:srcRect/>
          <a:stretch>
            <a:fillRect/>
          </a:stretch>
        </p:blipFill>
        <p:spPr bwMode="auto">
          <a:xfrm>
            <a:off x="605306" y="781051"/>
            <a:ext cx="8268237" cy="2734948"/>
          </a:xfrm>
          <a:prstGeom prst="rect">
            <a:avLst/>
          </a:prstGeom>
          <a:noFill/>
          <a:ln w="9525">
            <a:noFill/>
            <a:miter lim="800000"/>
            <a:headEnd/>
            <a:tailEnd/>
          </a:ln>
        </p:spPr>
      </p:pic>
      <p:pic>
        <p:nvPicPr>
          <p:cNvPr id="174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2850" y="2743200"/>
            <a:ext cx="89535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2850" y="1295400"/>
            <a:ext cx="89535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16–2</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5" name="Picture 6" descr="bud29281_1609"/>
          <p:cNvPicPr>
            <a:picLocks noChangeAspect="1" noChangeArrowheads="1"/>
          </p:cNvPicPr>
          <p:nvPr/>
        </p:nvPicPr>
        <p:blipFill>
          <a:blip r:embed="rId2" cstate="print"/>
          <a:srcRect t="3800"/>
          <a:stretch>
            <a:fillRect/>
          </a:stretch>
        </p:blipFill>
        <p:spPr bwMode="auto">
          <a:xfrm>
            <a:off x="1828800" y="704850"/>
            <a:ext cx="5505450" cy="5867400"/>
          </a:xfrm>
          <a:prstGeom prst="rect">
            <a:avLst/>
          </a:prstGeom>
          <a:noFill/>
        </p:spPr>
      </p:pic>
      <p:sp>
        <p:nvSpPr>
          <p:cNvPr id="6" name="TextBox 5"/>
          <p:cNvSpPr txBox="1"/>
          <p:nvPr/>
        </p:nvSpPr>
        <p:spPr>
          <a:xfrm>
            <a:off x="3962400" y="6457890"/>
            <a:ext cx="1295400" cy="400110"/>
          </a:xfrm>
          <a:prstGeom prst="rect">
            <a:avLst/>
          </a:prstGeom>
          <a:noFill/>
        </p:spPr>
        <p:txBody>
          <a:bodyPr wrap="square" rtlCol="0">
            <a:spAutoFit/>
          </a:bodyPr>
          <a:lstStyle/>
          <a:p>
            <a:r>
              <a:rPr lang="en-US" sz="2000" dirty="0"/>
              <a:t>Fig. 16–9</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External Contracting Clutch-Brake</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4" name="Picture 7" descr="bud29281_1610"/>
          <p:cNvPicPr>
            <a:picLocks noChangeAspect="1" noChangeArrowheads="1"/>
          </p:cNvPicPr>
          <p:nvPr/>
        </p:nvPicPr>
        <p:blipFill>
          <a:blip r:embed="rId2" cstate="print"/>
          <a:srcRect t="2500"/>
          <a:stretch>
            <a:fillRect/>
          </a:stretch>
        </p:blipFill>
        <p:spPr bwMode="auto">
          <a:xfrm>
            <a:off x="2057400" y="695325"/>
            <a:ext cx="4742183" cy="5629275"/>
          </a:xfrm>
          <a:prstGeom prst="rect">
            <a:avLst/>
          </a:prstGeom>
          <a:noFill/>
        </p:spPr>
      </p:pic>
      <p:sp>
        <p:nvSpPr>
          <p:cNvPr id="5" name="TextBox 4"/>
          <p:cNvSpPr txBox="1"/>
          <p:nvPr/>
        </p:nvSpPr>
        <p:spPr>
          <a:xfrm>
            <a:off x="3886200" y="6457890"/>
            <a:ext cx="1295400" cy="400110"/>
          </a:xfrm>
          <a:prstGeom prst="rect">
            <a:avLst/>
          </a:prstGeom>
          <a:noFill/>
        </p:spPr>
        <p:txBody>
          <a:bodyPr wrap="square" rtlCol="0">
            <a:spAutoFit/>
          </a:bodyPr>
          <a:lstStyle/>
          <a:p>
            <a:r>
              <a:rPr lang="en-US" sz="2000" dirty="0"/>
              <a:t>Fig. 16–10</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Notation of External Contracting Shoes</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4" name="Picture 7" descr="bud29281_1611"/>
          <p:cNvPicPr>
            <a:picLocks noChangeAspect="1" noChangeArrowheads="1"/>
          </p:cNvPicPr>
          <p:nvPr/>
        </p:nvPicPr>
        <p:blipFill>
          <a:blip r:embed="rId2" cstate="print"/>
          <a:srcRect l="6603" t="4134" r="5288"/>
          <a:stretch>
            <a:fillRect/>
          </a:stretch>
        </p:blipFill>
        <p:spPr bwMode="auto">
          <a:xfrm>
            <a:off x="1981200" y="818320"/>
            <a:ext cx="5410200" cy="5734880"/>
          </a:xfrm>
          <a:prstGeom prst="rect">
            <a:avLst/>
          </a:prstGeom>
          <a:noFill/>
        </p:spPr>
      </p:pic>
      <p:sp>
        <p:nvSpPr>
          <p:cNvPr id="5" name="TextBox 4"/>
          <p:cNvSpPr txBox="1"/>
          <p:nvPr/>
        </p:nvSpPr>
        <p:spPr>
          <a:xfrm>
            <a:off x="3657600" y="6457890"/>
            <a:ext cx="1295400" cy="400110"/>
          </a:xfrm>
          <a:prstGeom prst="rect">
            <a:avLst/>
          </a:prstGeom>
          <a:noFill/>
        </p:spPr>
        <p:txBody>
          <a:bodyPr wrap="square" rtlCol="0">
            <a:spAutoFit/>
          </a:bodyPr>
          <a:lstStyle/>
          <a:p>
            <a:r>
              <a:rPr lang="en-US" sz="2000" dirty="0"/>
              <a:t>Fig. 16–11</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p:cNvPicPr>
            <a:picLocks noChangeAspect="1" noChangeArrowheads="1"/>
          </p:cNvPicPr>
          <p:nvPr/>
        </p:nvPicPr>
        <p:blipFill>
          <a:blip r:embed="rId2" cstate="print"/>
          <a:srcRect/>
          <a:stretch>
            <a:fillRect/>
          </a:stretch>
        </p:blipFill>
        <p:spPr bwMode="auto">
          <a:xfrm>
            <a:off x="2895600" y="5372100"/>
            <a:ext cx="5972175" cy="148590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Force Analysis for External Contracting Shoes</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26626" name="Picture 2"/>
          <p:cNvPicPr>
            <a:picLocks noChangeAspect="1" noChangeArrowheads="1"/>
          </p:cNvPicPr>
          <p:nvPr/>
        </p:nvPicPr>
        <p:blipFill>
          <a:blip r:embed="rId3" cstate="print"/>
          <a:srcRect/>
          <a:stretch>
            <a:fillRect/>
          </a:stretch>
        </p:blipFill>
        <p:spPr bwMode="auto">
          <a:xfrm>
            <a:off x="1295400" y="762000"/>
            <a:ext cx="7620000" cy="1847850"/>
          </a:xfrm>
          <a:prstGeom prst="rect">
            <a:avLst/>
          </a:prstGeom>
          <a:noFill/>
          <a:ln w="9525">
            <a:noFill/>
            <a:miter lim="800000"/>
            <a:headEnd/>
            <a:tailEnd/>
          </a:ln>
        </p:spPr>
      </p:pic>
      <p:pic>
        <p:nvPicPr>
          <p:cNvPr id="5" name="Picture 3"/>
          <p:cNvPicPr>
            <a:picLocks noChangeAspect="1" noChangeArrowheads="1"/>
          </p:cNvPicPr>
          <p:nvPr/>
        </p:nvPicPr>
        <p:blipFill>
          <a:blip r:embed="rId4" cstate="print"/>
          <a:srcRect/>
          <a:stretch>
            <a:fillRect/>
          </a:stretch>
        </p:blipFill>
        <p:spPr bwMode="auto">
          <a:xfrm>
            <a:off x="3505200" y="2743200"/>
            <a:ext cx="5372100" cy="733425"/>
          </a:xfrm>
          <a:prstGeom prst="rect">
            <a:avLst/>
          </a:prstGeom>
          <a:noFill/>
          <a:ln w="9525">
            <a:noFill/>
            <a:miter lim="800000"/>
            <a:headEnd/>
            <a:tailEnd/>
          </a:ln>
          <a:effectLst/>
        </p:spPr>
      </p:pic>
      <p:pic>
        <p:nvPicPr>
          <p:cNvPr id="26627" name="Picture 3"/>
          <p:cNvPicPr>
            <a:picLocks noChangeAspect="1" noChangeArrowheads="1"/>
          </p:cNvPicPr>
          <p:nvPr/>
        </p:nvPicPr>
        <p:blipFill>
          <a:blip r:embed="rId5" cstate="print"/>
          <a:srcRect/>
          <a:stretch>
            <a:fillRect/>
          </a:stretch>
        </p:blipFill>
        <p:spPr bwMode="auto">
          <a:xfrm>
            <a:off x="1371600" y="3581400"/>
            <a:ext cx="7467600" cy="1624203"/>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Force Analysis for External Contracting Shoes</a:t>
            </a:r>
          </a:p>
        </p:txBody>
      </p:sp>
      <p:sp>
        <p:nvSpPr>
          <p:cNvPr id="3" name="Footer Placeholder 2"/>
          <p:cNvSpPr>
            <a:spLocks noGrp="1"/>
          </p:cNvSpPr>
          <p:nvPr>
            <p:ph type="ftr" sz="quarter" idx="11"/>
          </p:nvPr>
        </p:nvSpPr>
        <p:spPr/>
        <p:txBody>
          <a:bodyPr/>
          <a:lstStyle/>
          <a:p>
            <a:r>
              <a:rPr lang="en-US" dirty="0"/>
              <a:t>Shigley’s Mechanical Engineering Design</a:t>
            </a:r>
          </a:p>
        </p:txBody>
      </p:sp>
      <p:sp>
        <p:nvSpPr>
          <p:cNvPr id="8" name="TextBox 7"/>
          <p:cNvSpPr txBox="1"/>
          <p:nvPr/>
        </p:nvSpPr>
        <p:spPr>
          <a:xfrm>
            <a:off x="609600" y="990600"/>
            <a:ext cx="4267200" cy="461665"/>
          </a:xfrm>
          <a:prstGeom prst="rect">
            <a:avLst/>
          </a:prstGeom>
          <a:noFill/>
        </p:spPr>
        <p:txBody>
          <a:bodyPr wrap="square" rtlCol="0">
            <a:spAutoFit/>
          </a:bodyPr>
          <a:lstStyle/>
          <a:p>
            <a:r>
              <a:rPr lang="en-US" sz="2400" dirty="0"/>
              <a:t>For counterclockwise rotation:</a:t>
            </a:r>
          </a:p>
        </p:txBody>
      </p:sp>
      <p:pic>
        <p:nvPicPr>
          <p:cNvPr id="9" name="Picture 5"/>
          <p:cNvPicPr>
            <a:picLocks noChangeAspect="1" noChangeArrowheads="1"/>
          </p:cNvPicPr>
          <p:nvPr/>
        </p:nvPicPr>
        <p:blipFill>
          <a:blip r:embed="rId2" cstate="print"/>
          <a:srcRect/>
          <a:stretch>
            <a:fillRect/>
          </a:stretch>
        </p:blipFill>
        <p:spPr bwMode="auto">
          <a:xfrm>
            <a:off x="2590800" y="1524000"/>
            <a:ext cx="5391150" cy="695325"/>
          </a:xfrm>
          <a:prstGeom prst="rect">
            <a:avLst/>
          </a:prstGeom>
          <a:noFill/>
          <a:ln w="9525">
            <a:noFill/>
            <a:miter lim="800000"/>
            <a:headEnd/>
            <a:tailEnd/>
          </a:ln>
          <a:effectLst/>
        </p:spPr>
      </p:pic>
      <p:pic>
        <p:nvPicPr>
          <p:cNvPr id="10" name="Picture 2"/>
          <p:cNvPicPr>
            <a:picLocks noChangeAspect="1" noChangeArrowheads="1"/>
          </p:cNvPicPr>
          <p:nvPr/>
        </p:nvPicPr>
        <p:blipFill>
          <a:blip r:embed="rId3" cstate="print"/>
          <a:srcRect/>
          <a:stretch>
            <a:fillRect/>
          </a:stretch>
        </p:blipFill>
        <p:spPr bwMode="auto">
          <a:xfrm>
            <a:off x="1905000" y="2438400"/>
            <a:ext cx="6048375" cy="1447800"/>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Brake with Symmetrical Pivoted Shoe</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7" name="Picture 7" descr="bud29281_1612"/>
          <p:cNvPicPr>
            <a:picLocks noChangeAspect="1" noChangeArrowheads="1"/>
          </p:cNvPicPr>
          <p:nvPr/>
        </p:nvPicPr>
        <p:blipFill>
          <a:blip r:embed="rId2" cstate="print"/>
          <a:srcRect t="5434"/>
          <a:stretch>
            <a:fillRect/>
          </a:stretch>
        </p:blipFill>
        <p:spPr bwMode="auto">
          <a:xfrm>
            <a:off x="584867" y="838200"/>
            <a:ext cx="8254333" cy="5726113"/>
          </a:xfrm>
          <a:prstGeom prst="rect">
            <a:avLst/>
          </a:prstGeom>
          <a:noFill/>
        </p:spPr>
      </p:pic>
      <p:sp>
        <p:nvSpPr>
          <p:cNvPr id="11" name="TextBox 10"/>
          <p:cNvSpPr txBox="1"/>
          <p:nvPr/>
        </p:nvSpPr>
        <p:spPr>
          <a:xfrm>
            <a:off x="3886200" y="6457890"/>
            <a:ext cx="1295400" cy="400110"/>
          </a:xfrm>
          <a:prstGeom prst="rect">
            <a:avLst/>
          </a:prstGeom>
          <a:noFill/>
        </p:spPr>
        <p:txBody>
          <a:bodyPr wrap="square" rtlCol="0">
            <a:spAutoFit/>
          </a:bodyPr>
          <a:lstStyle/>
          <a:p>
            <a:r>
              <a:rPr lang="en-US" sz="2000" dirty="0"/>
              <a:t>Fig. 16–12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3177"/>
            <a:ext cx="7498080" cy="461665"/>
          </a:xfrm>
        </p:spPr>
        <p:txBody>
          <a:bodyPr/>
          <a:lstStyle/>
          <a:p>
            <a:r>
              <a:rPr lang="en-US" dirty="0"/>
              <a:t>Clutch and Brake from Energy Point of View</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41986" name="Picture 2"/>
          <p:cNvPicPr>
            <a:picLocks noChangeAspect="1" noChangeArrowheads="1"/>
          </p:cNvPicPr>
          <p:nvPr/>
        </p:nvPicPr>
        <p:blipFill>
          <a:blip r:embed="rId2" cstate="print"/>
          <a:srcRect/>
          <a:stretch>
            <a:fillRect/>
          </a:stretch>
        </p:blipFill>
        <p:spPr bwMode="auto">
          <a:xfrm>
            <a:off x="2667000" y="762000"/>
            <a:ext cx="4991100" cy="523875"/>
          </a:xfrm>
          <a:prstGeom prst="rect">
            <a:avLst/>
          </a:prstGeom>
          <a:noFill/>
          <a:ln w="9525">
            <a:noFill/>
            <a:miter lim="800000"/>
            <a:headEnd/>
            <a:tailEnd/>
          </a:ln>
        </p:spPr>
      </p:pic>
      <p:pic>
        <p:nvPicPr>
          <p:cNvPr id="41987" name="Picture 3"/>
          <p:cNvPicPr>
            <a:picLocks noChangeAspect="1" noChangeArrowheads="1"/>
          </p:cNvPicPr>
          <p:nvPr/>
        </p:nvPicPr>
        <p:blipFill>
          <a:blip r:embed="rId3" cstate="print"/>
          <a:srcRect/>
          <a:stretch>
            <a:fillRect/>
          </a:stretch>
        </p:blipFill>
        <p:spPr bwMode="auto">
          <a:xfrm>
            <a:off x="2590800" y="1295400"/>
            <a:ext cx="5067300" cy="523875"/>
          </a:xfrm>
          <a:prstGeom prst="rect">
            <a:avLst/>
          </a:prstGeom>
          <a:noFill/>
          <a:ln w="9525">
            <a:noFill/>
            <a:miter lim="800000"/>
            <a:headEnd/>
            <a:tailEnd/>
          </a:ln>
        </p:spPr>
      </p:pic>
      <p:pic>
        <p:nvPicPr>
          <p:cNvPr id="41988" name="Picture 4"/>
          <p:cNvPicPr>
            <a:picLocks noChangeAspect="1" noChangeArrowheads="1"/>
          </p:cNvPicPr>
          <p:nvPr/>
        </p:nvPicPr>
        <p:blipFill>
          <a:blip r:embed="rId4" cstate="print"/>
          <a:srcRect/>
          <a:stretch>
            <a:fillRect/>
          </a:stretch>
        </p:blipFill>
        <p:spPr bwMode="auto">
          <a:xfrm>
            <a:off x="2286000" y="1981200"/>
            <a:ext cx="5381625" cy="1485900"/>
          </a:xfrm>
          <a:prstGeom prst="rect">
            <a:avLst/>
          </a:prstGeom>
          <a:noFill/>
          <a:ln w="9525">
            <a:noFill/>
            <a:miter lim="800000"/>
            <a:headEnd/>
            <a:tailEnd/>
          </a:ln>
        </p:spPr>
      </p:pic>
      <p:pic>
        <p:nvPicPr>
          <p:cNvPr id="7" name="Picture 5"/>
          <p:cNvPicPr>
            <a:picLocks noChangeAspect="1" noChangeArrowheads="1"/>
          </p:cNvPicPr>
          <p:nvPr/>
        </p:nvPicPr>
        <p:blipFill>
          <a:blip r:embed="rId5" cstate="print"/>
          <a:srcRect/>
          <a:stretch>
            <a:fillRect/>
          </a:stretch>
        </p:blipFill>
        <p:spPr bwMode="auto">
          <a:xfrm>
            <a:off x="1447800" y="3657600"/>
            <a:ext cx="6696075" cy="1571625"/>
          </a:xfrm>
          <a:prstGeom prst="rect">
            <a:avLst/>
          </a:prstGeom>
          <a:noFill/>
          <a:ln w="9525">
            <a:noFill/>
            <a:miter lim="800000"/>
            <a:headEnd/>
            <a:tailEnd/>
          </a:ln>
          <a:effectLst/>
        </p:spPr>
      </p:pic>
    </p:spTree>
    <p:extLst>
      <p:ext uri="{BB962C8B-B14F-4D97-AF65-F5344CB8AC3E}">
        <p14:creationId xmlns:p14="http://schemas.microsoft.com/office/powerpoint/2010/main" val="12608915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Wear and Pressure with Symmetrical Pivoted Shoe</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27650" name="Picture 2"/>
          <p:cNvPicPr>
            <a:picLocks noChangeAspect="1" noChangeArrowheads="1"/>
          </p:cNvPicPr>
          <p:nvPr/>
        </p:nvPicPr>
        <p:blipFill>
          <a:blip r:embed="rId2" cstate="print"/>
          <a:srcRect/>
          <a:stretch>
            <a:fillRect/>
          </a:stretch>
        </p:blipFill>
        <p:spPr bwMode="auto">
          <a:xfrm>
            <a:off x="990600" y="838200"/>
            <a:ext cx="2057400" cy="457200"/>
          </a:xfrm>
          <a:prstGeom prst="rect">
            <a:avLst/>
          </a:prstGeom>
          <a:noFill/>
          <a:ln w="9525">
            <a:noFill/>
            <a:miter lim="800000"/>
            <a:headEnd/>
            <a:tailEnd/>
          </a:ln>
        </p:spPr>
      </p:pic>
      <p:pic>
        <p:nvPicPr>
          <p:cNvPr id="27651" name="Picture 3"/>
          <p:cNvPicPr>
            <a:picLocks noChangeAspect="1" noChangeArrowheads="1"/>
          </p:cNvPicPr>
          <p:nvPr/>
        </p:nvPicPr>
        <p:blipFill>
          <a:blip r:embed="rId3" cstate="print"/>
          <a:srcRect/>
          <a:stretch>
            <a:fillRect/>
          </a:stretch>
        </p:blipFill>
        <p:spPr bwMode="auto">
          <a:xfrm>
            <a:off x="4876800" y="838200"/>
            <a:ext cx="3848100" cy="2590800"/>
          </a:xfrm>
          <a:prstGeom prst="rect">
            <a:avLst/>
          </a:prstGeom>
          <a:noFill/>
          <a:ln w="9525">
            <a:noFill/>
            <a:miter lim="800000"/>
            <a:headEnd/>
            <a:tailEnd/>
          </a:ln>
        </p:spPr>
      </p:pic>
      <p:pic>
        <p:nvPicPr>
          <p:cNvPr id="27652" name="Picture 4"/>
          <p:cNvPicPr>
            <a:picLocks noChangeAspect="1" noChangeArrowheads="1"/>
          </p:cNvPicPr>
          <p:nvPr/>
        </p:nvPicPr>
        <p:blipFill>
          <a:blip r:embed="rId4" cstate="print"/>
          <a:srcRect/>
          <a:stretch>
            <a:fillRect/>
          </a:stretch>
        </p:blipFill>
        <p:spPr bwMode="auto">
          <a:xfrm>
            <a:off x="990600" y="1371600"/>
            <a:ext cx="1905000" cy="495300"/>
          </a:xfrm>
          <a:prstGeom prst="rect">
            <a:avLst/>
          </a:prstGeom>
          <a:noFill/>
          <a:ln w="9525">
            <a:noFill/>
            <a:miter lim="800000"/>
            <a:headEnd/>
            <a:tailEnd/>
          </a:ln>
        </p:spPr>
      </p:pic>
      <p:pic>
        <p:nvPicPr>
          <p:cNvPr id="27653" name="Picture 5"/>
          <p:cNvPicPr>
            <a:picLocks noChangeAspect="1" noChangeArrowheads="1"/>
          </p:cNvPicPr>
          <p:nvPr/>
        </p:nvPicPr>
        <p:blipFill>
          <a:blip r:embed="rId5" cstate="print"/>
          <a:srcRect/>
          <a:stretch>
            <a:fillRect/>
          </a:stretch>
        </p:blipFill>
        <p:spPr bwMode="auto">
          <a:xfrm>
            <a:off x="914400" y="2057400"/>
            <a:ext cx="3295650" cy="904875"/>
          </a:xfrm>
          <a:prstGeom prst="rect">
            <a:avLst/>
          </a:prstGeom>
          <a:noFill/>
          <a:ln w="9525">
            <a:noFill/>
            <a:miter lim="800000"/>
            <a:headEnd/>
            <a:tailEnd/>
          </a:ln>
        </p:spPr>
      </p:pic>
      <p:pic>
        <p:nvPicPr>
          <p:cNvPr id="27654" name="Picture 6"/>
          <p:cNvPicPr>
            <a:picLocks noChangeAspect="1" noChangeArrowheads="1"/>
          </p:cNvPicPr>
          <p:nvPr/>
        </p:nvPicPr>
        <p:blipFill>
          <a:blip r:embed="rId6" cstate="print"/>
          <a:srcRect/>
          <a:stretch>
            <a:fillRect/>
          </a:stretch>
        </p:blipFill>
        <p:spPr bwMode="auto">
          <a:xfrm>
            <a:off x="1143000" y="3352800"/>
            <a:ext cx="2895600" cy="390525"/>
          </a:xfrm>
          <a:prstGeom prst="rect">
            <a:avLst/>
          </a:prstGeom>
          <a:noFill/>
          <a:ln w="9525">
            <a:noFill/>
            <a:miter lim="800000"/>
            <a:headEnd/>
            <a:tailEnd/>
          </a:ln>
        </p:spPr>
      </p:pic>
      <p:pic>
        <p:nvPicPr>
          <p:cNvPr id="27655" name="Picture 7"/>
          <p:cNvPicPr>
            <a:picLocks noChangeAspect="1" noChangeArrowheads="1"/>
          </p:cNvPicPr>
          <p:nvPr/>
        </p:nvPicPr>
        <p:blipFill>
          <a:blip r:embed="rId7" cstate="print"/>
          <a:srcRect/>
          <a:stretch>
            <a:fillRect/>
          </a:stretch>
        </p:blipFill>
        <p:spPr bwMode="auto">
          <a:xfrm>
            <a:off x="1143000" y="4038600"/>
            <a:ext cx="4171950" cy="504825"/>
          </a:xfrm>
          <a:prstGeom prst="rect">
            <a:avLst/>
          </a:prstGeom>
          <a:noFill/>
          <a:ln w="9525">
            <a:noFill/>
            <a:miter lim="800000"/>
            <a:headEnd/>
            <a:tailEnd/>
          </a:ln>
        </p:spPr>
      </p:pic>
      <p:sp>
        <p:nvSpPr>
          <p:cNvPr id="10" name="TextBox 9"/>
          <p:cNvSpPr txBox="1"/>
          <p:nvPr/>
        </p:nvSpPr>
        <p:spPr>
          <a:xfrm>
            <a:off x="6248400" y="3429000"/>
            <a:ext cx="1447800" cy="400110"/>
          </a:xfrm>
          <a:prstGeom prst="rect">
            <a:avLst/>
          </a:prstGeom>
          <a:noFill/>
        </p:spPr>
        <p:txBody>
          <a:bodyPr wrap="square" rtlCol="0">
            <a:spAutoFit/>
          </a:bodyPr>
          <a:lstStyle/>
          <a:p>
            <a:r>
              <a:rPr lang="en-US" sz="2000" dirty="0"/>
              <a:t>Fig. 16–12</a:t>
            </a:r>
            <a:r>
              <a:rPr lang="en-US" sz="2000" i="1" dirty="0"/>
              <a:t>b</a:t>
            </a:r>
            <a:endParaRPr lang="en-US" sz="20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Force Analysis with Symmetrical Pivoted Shoe</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28674" name="Picture 2"/>
          <p:cNvPicPr>
            <a:picLocks noChangeAspect="1" noChangeArrowheads="1"/>
          </p:cNvPicPr>
          <p:nvPr/>
        </p:nvPicPr>
        <p:blipFill>
          <a:blip r:embed="rId2" cstate="print"/>
          <a:srcRect/>
          <a:stretch>
            <a:fillRect/>
          </a:stretch>
        </p:blipFill>
        <p:spPr bwMode="auto">
          <a:xfrm>
            <a:off x="2819400" y="762000"/>
            <a:ext cx="6115050" cy="476250"/>
          </a:xfrm>
          <a:prstGeom prst="rect">
            <a:avLst/>
          </a:prstGeom>
          <a:noFill/>
          <a:ln w="9525">
            <a:noFill/>
            <a:miter lim="800000"/>
            <a:headEnd/>
            <a:tailEnd/>
          </a:ln>
        </p:spPr>
      </p:pic>
      <p:pic>
        <p:nvPicPr>
          <p:cNvPr id="28675" name="Picture 3"/>
          <p:cNvPicPr>
            <a:picLocks noChangeAspect="1" noChangeArrowheads="1"/>
          </p:cNvPicPr>
          <p:nvPr/>
        </p:nvPicPr>
        <p:blipFill>
          <a:blip r:embed="rId3" cstate="print"/>
          <a:srcRect/>
          <a:stretch>
            <a:fillRect/>
          </a:stretch>
        </p:blipFill>
        <p:spPr bwMode="auto">
          <a:xfrm>
            <a:off x="2438400" y="1371600"/>
            <a:ext cx="6438900" cy="457200"/>
          </a:xfrm>
          <a:prstGeom prst="rect">
            <a:avLst/>
          </a:prstGeom>
          <a:noFill/>
          <a:ln w="9525">
            <a:noFill/>
            <a:miter lim="800000"/>
            <a:headEnd/>
            <a:tailEnd/>
          </a:ln>
        </p:spPr>
      </p:pic>
      <p:pic>
        <p:nvPicPr>
          <p:cNvPr id="28676" name="Picture 4"/>
          <p:cNvPicPr>
            <a:picLocks noChangeAspect="1" noChangeArrowheads="1"/>
          </p:cNvPicPr>
          <p:nvPr/>
        </p:nvPicPr>
        <p:blipFill>
          <a:blip r:embed="rId4" cstate="print"/>
          <a:srcRect/>
          <a:stretch>
            <a:fillRect/>
          </a:stretch>
        </p:blipFill>
        <p:spPr bwMode="auto">
          <a:xfrm>
            <a:off x="2362200" y="1905000"/>
            <a:ext cx="4552950" cy="866775"/>
          </a:xfrm>
          <a:prstGeom prst="rect">
            <a:avLst/>
          </a:prstGeom>
          <a:noFill/>
          <a:ln w="9525">
            <a:noFill/>
            <a:miter lim="800000"/>
            <a:headEnd/>
            <a:tailEnd/>
          </a:ln>
        </p:spPr>
      </p:pic>
      <p:pic>
        <p:nvPicPr>
          <p:cNvPr id="28677" name="Picture 5"/>
          <p:cNvPicPr>
            <a:picLocks noChangeAspect="1" noChangeArrowheads="1"/>
          </p:cNvPicPr>
          <p:nvPr/>
        </p:nvPicPr>
        <p:blipFill>
          <a:blip r:embed="rId5" cstate="print"/>
          <a:srcRect/>
          <a:stretch>
            <a:fillRect/>
          </a:stretch>
        </p:blipFill>
        <p:spPr bwMode="auto">
          <a:xfrm>
            <a:off x="2209800" y="2667000"/>
            <a:ext cx="4752975" cy="876300"/>
          </a:xfrm>
          <a:prstGeom prst="rect">
            <a:avLst/>
          </a:prstGeom>
          <a:noFill/>
          <a:ln w="9525">
            <a:noFill/>
            <a:miter lim="800000"/>
            <a:headEnd/>
            <a:tailEnd/>
          </a:ln>
        </p:spPr>
      </p:pic>
      <p:pic>
        <p:nvPicPr>
          <p:cNvPr id="28678" name="Picture 6"/>
          <p:cNvPicPr>
            <a:picLocks noChangeAspect="1" noChangeArrowheads="1"/>
          </p:cNvPicPr>
          <p:nvPr/>
        </p:nvPicPr>
        <p:blipFill>
          <a:blip r:embed="rId6" cstate="print"/>
          <a:srcRect/>
          <a:stretch>
            <a:fillRect/>
          </a:stretch>
        </p:blipFill>
        <p:spPr bwMode="auto">
          <a:xfrm>
            <a:off x="2438400" y="3581400"/>
            <a:ext cx="6467475" cy="885825"/>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Force Analysis with Symmetrical Pivoted Shoe</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10" name="Picture 8"/>
          <p:cNvPicPr>
            <a:picLocks noChangeAspect="1" noChangeArrowheads="1"/>
          </p:cNvPicPr>
          <p:nvPr/>
        </p:nvPicPr>
        <p:blipFill>
          <a:blip r:embed="rId2" cstate="print"/>
          <a:srcRect/>
          <a:stretch>
            <a:fillRect/>
          </a:stretch>
        </p:blipFill>
        <p:spPr bwMode="auto">
          <a:xfrm>
            <a:off x="2438400" y="1600200"/>
            <a:ext cx="2305050" cy="847725"/>
          </a:xfrm>
          <a:prstGeom prst="rect">
            <a:avLst/>
          </a:prstGeom>
          <a:noFill/>
          <a:ln w="9525">
            <a:noFill/>
            <a:miter lim="800000"/>
            <a:headEnd/>
            <a:tailEnd/>
          </a:ln>
        </p:spPr>
      </p:pic>
      <p:pic>
        <p:nvPicPr>
          <p:cNvPr id="29699" name="Picture 3"/>
          <p:cNvPicPr>
            <a:picLocks noChangeAspect="1" noChangeArrowheads="1"/>
          </p:cNvPicPr>
          <p:nvPr/>
        </p:nvPicPr>
        <p:blipFill>
          <a:blip r:embed="rId3" cstate="print"/>
          <a:srcRect/>
          <a:stretch>
            <a:fillRect/>
          </a:stretch>
        </p:blipFill>
        <p:spPr bwMode="auto">
          <a:xfrm>
            <a:off x="2362200" y="3352800"/>
            <a:ext cx="2038350" cy="809625"/>
          </a:xfrm>
          <a:prstGeom prst="rect">
            <a:avLst/>
          </a:prstGeom>
          <a:noFill/>
          <a:ln w="9525">
            <a:noFill/>
            <a:miter lim="800000"/>
            <a:headEnd/>
            <a:tailEnd/>
          </a:ln>
        </p:spPr>
      </p:pic>
      <p:pic>
        <p:nvPicPr>
          <p:cNvPr id="29700" name="Picture 4"/>
          <p:cNvPicPr>
            <a:picLocks noChangeAspect="1" noChangeArrowheads="1"/>
          </p:cNvPicPr>
          <p:nvPr/>
        </p:nvPicPr>
        <p:blipFill>
          <a:blip r:embed="rId4" cstate="print"/>
          <a:srcRect/>
          <a:stretch>
            <a:fillRect/>
          </a:stretch>
        </p:blipFill>
        <p:spPr bwMode="auto">
          <a:xfrm>
            <a:off x="2971800" y="4276725"/>
            <a:ext cx="5838825" cy="523875"/>
          </a:xfrm>
          <a:prstGeom prst="rect">
            <a:avLst/>
          </a:prstGeom>
          <a:noFill/>
          <a:ln w="9525">
            <a:noFill/>
            <a:miter lim="800000"/>
            <a:headEnd/>
            <a:tailEnd/>
          </a:ln>
        </p:spPr>
      </p:pic>
      <p:pic>
        <p:nvPicPr>
          <p:cNvPr id="409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3875" y="838200"/>
            <a:ext cx="8391525"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0525" y="2514600"/>
            <a:ext cx="8677275"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Notation for Band-Type Clutches and Brakes</a:t>
            </a:r>
          </a:p>
        </p:txBody>
      </p:sp>
      <p:sp>
        <p:nvSpPr>
          <p:cNvPr id="3" name="Footer Placeholder 2"/>
          <p:cNvSpPr>
            <a:spLocks noGrp="1"/>
          </p:cNvSpPr>
          <p:nvPr>
            <p:ph type="ftr" sz="quarter" idx="11"/>
          </p:nvPr>
        </p:nvSpPr>
        <p:spPr/>
        <p:txBody>
          <a:bodyPr/>
          <a:lstStyle/>
          <a:p>
            <a:r>
              <a:rPr lang="en-US" dirty="0"/>
              <a:t>Shigley’s Mechanical Engineering Design</a:t>
            </a:r>
          </a:p>
        </p:txBody>
      </p:sp>
      <p:sp>
        <p:nvSpPr>
          <p:cNvPr id="5" name="TextBox 4"/>
          <p:cNvSpPr txBox="1"/>
          <p:nvPr/>
        </p:nvSpPr>
        <p:spPr>
          <a:xfrm>
            <a:off x="3886200" y="6457890"/>
            <a:ext cx="1295400" cy="400110"/>
          </a:xfrm>
          <a:prstGeom prst="rect">
            <a:avLst/>
          </a:prstGeom>
          <a:noFill/>
        </p:spPr>
        <p:txBody>
          <a:bodyPr wrap="square" rtlCol="0">
            <a:spAutoFit/>
          </a:bodyPr>
          <a:lstStyle/>
          <a:p>
            <a:r>
              <a:rPr lang="en-US" sz="2000" dirty="0"/>
              <a:t>Fig. 16–13</a:t>
            </a: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1050" y="942975"/>
            <a:ext cx="7581900" cy="497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Force Analysis for Brake Band</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30722" name="Picture 2"/>
          <p:cNvPicPr>
            <a:picLocks noChangeAspect="1" noChangeArrowheads="1"/>
          </p:cNvPicPr>
          <p:nvPr/>
        </p:nvPicPr>
        <p:blipFill>
          <a:blip r:embed="rId2" cstate="print"/>
          <a:srcRect/>
          <a:stretch>
            <a:fillRect/>
          </a:stretch>
        </p:blipFill>
        <p:spPr bwMode="auto">
          <a:xfrm>
            <a:off x="1371600" y="762000"/>
            <a:ext cx="7591425" cy="1447800"/>
          </a:xfrm>
          <a:prstGeom prst="rect">
            <a:avLst/>
          </a:prstGeom>
          <a:noFill/>
          <a:ln w="9525">
            <a:noFill/>
            <a:miter lim="800000"/>
            <a:headEnd/>
            <a:tailEnd/>
          </a:ln>
        </p:spPr>
      </p:pic>
      <p:pic>
        <p:nvPicPr>
          <p:cNvPr id="30723" name="Picture 3"/>
          <p:cNvPicPr>
            <a:picLocks noChangeAspect="1" noChangeArrowheads="1"/>
          </p:cNvPicPr>
          <p:nvPr/>
        </p:nvPicPr>
        <p:blipFill>
          <a:blip r:embed="rId3" cstate="print"/>
          <a:srcRect/>
          <a:stretch>
            <a:fillRect/>
          </a:stretch>
        </p:blipFill>
        <p:spPr bwMode="auto">
          <a:xfrm>
            <a:off x="1181100" y="2286000"/>
            <a:ext cx="7734300" cy="1428750"/>
          </a:xfrm>
          <a:prstGeom prst="rect">
            <a:avLst/>
          </a:prstGeom>
          <a:noFill/>
          <a:ln w="9525">
            <a:noFill/>
            <a:miter lim="800000"/>
            <a:headEnd/>
            <a:tailEnd/>
          </a:ln>
        </p:spPr>
      </p:pic>
      <p:pic>
        <p:nvPicPr>
          <p:cNvPr id="30724" name="Picture 4"/>
          <p:cNvPicPr>
            <a:picLocks noChangeAspect="1" noChangeArrowheads="1"/>
          </p:cNvPicPr>
          <p:nvPr/>
        </p:nvPicPr>
        <p:blipFill>
          <a:blip r:embed="rId4" cstate="print"/>
          <a:srcRect/>
          <a:stretch>
            <a:fillRect/>
          </a:stretch>
        </p:blipFill>
        <p:spPr bwMode="auto">
          <a:xfrm>
            <a:off x="1905000" y="3886200"/>
            <a:ext cx="5667375" cy="971550"/>
          </a:xfrm>
          <a:prstGeom prst="rect">
            <a:avLst/>
          </a:prstGeom>
          <a:noFill/>
          <a:ln w="9525">
            <a:noFill/>
            <a:miter lim="800000"/>
            <a:headEnd/>
            <a:tailEnd/>
          </a:ln>
        </p:spPr>
      </p:pic>
      <p:pic>
        <p:nvPicPr>
          <p:cNvPr id="30725" name="Picture 5"/>
          <p:cNvPicPr>
            <a:picLocks noChangeAspect="1" noChangeArrowheads="1"/>
          </p:cNvPicPr>
          <p:nvPr/>
        </p:nvPicPr>
        <p:blipFill>
          <a:blip r:embed="rId5" cstate="print"/>
          <a:srcRect/>
          <a:stretch>
            <a:fillRect/>
          </a:stretch>
        </p:blipFill>
        <p:spPr bwMode="auto">
          <a:xfrm>
            <a:off x="3048000" y="4953000"/>
            <a:ext cx="5810250" cy="781050"/>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Force Analysis for Brake Band</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31746" name="Picture 2"/>
          <p:cNvPicPr>
            <a:picLocks noChangeAspect="1" noChangeArrowheads="1"/>
          </p:cNvPicPr>
          <p:nvPr/>
        </p:nvPicPr>
        <p:blipFill>
          <a:blip r:embed="rId2" cstate="print"/>
          <a:srcRect/>
          <a:stretch>
            <a:fillRect/>
          </a:stretch>
        </p:blipFill>
        <p:spPr bwMode="auto">
          <a:xfrm>
            <a:off x="2514600" y="762000"/>
            <a:ext cx="6334125" cy="828675"/>
          </a:xfrm>
          <a:prstGeom prst="rect">
            <a:avLst/>
          </a:prstGeom>
          <a:noFill/>
          <a:ln w="9525">
            <a:noFill/>
            <a:miter lim="800000"/>
            <a:headEnd/>
            <a:tailEnd/>
          </a:ln>
        </p:spPr>
      </p:pic>
      <p:pic>
        <p:nvPicPr>
          <p:cNvPr id="31747" name="Picture 3"/>
          <p:cNvPicPr>
            <a:picLocks noChangeAspect="1" noChangeArrowheads="1"/>
          </p:cNvPicPr>
          <p:nvPr/>
        </p:nvPicPr>
        <p:blipFill>
          <a:blip r:embed="rId3" cstate="print"/>
          <a:srcRect/>
          <a:stretch>
            <a:fillRect/>
          </a:stretch>
        </p:blipFill>
        <p:spPr bwMode="auto">
          <a:xfrm>
            <a:off x="2743200" y="1676400"/>
            <a:ext cx="6086475" cy="504825"/>
          </a:xfrm>
          <a:prstGeom prst="rect">
            <a:avLst/>
          </a:prstGeom>
          <a:noFill/>
          <a:ln w="9525">
            <a:noFill/>
            <a:miter lim="800000"/>
            <a:headEnd/>
            <a:tailEnd/>
          </a:ln>
        </p:spPr>
      </p:pic>
      <p:pic>
        <p:nvPicPr>
          <p:cNvPr id="31748" name="Picture 4"/>
          <p:cNvPicPr>
            <a:picLocks noChangeAspect="1" noChangeArrowheads="1"/>
          </p:cNvPicPr>
          <p:nvPr/>
        </p:nvPicPr>
        <p:blipFill>
          <a:blip r:embed="rId4" cstate="print"/>
          <a:srcRect/>
          <a:stretch>
            <a:fillRect/>
          </a:stretch>
        </p:blipFill>
        <p:spPr bwMode="auto">
          <a:xfrm>
            <a:off x="2590800" y="2286000"/>
            <a:ext cx="2028825" cy="476250"/>
          </a:xfrm>
          <a:prstGeom prst="rect">
            <a:avLst/>
          </a:prstGeom>
          <a:noFill/>
          <a:ln w="9525">
            <a:noFill/>
            <a:miter lim="800000"/>
            <a:headEnd/>
            <a:tailEnd/>
          </a:ln>
        </p:spPr>
      </p:pic>
      <p:pic>
        <p:nvPicPr>
          <p:cNvPr id="31749" name="Picture 5"/>
          <p:cNvPicPr>
            <a:picLocks noChangeAspect="1" noChangeArrowheads="1"/>
          </p:cNvPicPr>
          <p:nvPr/>
        </p:nvPicPr>
        <p:blipFill>
          <a:blip r:embed="rId5" cstate="print"/>
          <a:srcRect/>
          <a:stretch>
            <a:fillRect/>
          </a:stretch>
        </p:blipFill>
        <p:spPr bwMode="auto">
          <a:xfrm>
            <a:off x="2667000" y="3048000"/>
            <a:ext cx="6200775" cy="771525"/>
          </a:xfrm>
          <a:prstGeom prst="rect">
            <a:avLst/>
          </a:prstGeom>
          <a:noFill/>
          <a:ln w="9525">
            <a:noFill/>
            <a:miter lim="800000"/>
            <a:headEnd/>
            <a:tailEnd/>
          </a:ln>
        </p:spPr>
      </p:pic>
      <p:pic>
        <p:nvPicPr>
          <p:cNvPr id="31750" name="Picture 6"/>
          <p:cNvPicPr>
            <a:picLocks noChangeAspect="1" noChangeArrowheads="1"/>
          </p:cNvPicPr>
          <p:nvPr/>
        </p:nvPicPr>
        <p:blipFill>
          <a:blip r:embed="rId6" cstate="print"/>
          <a:srcRect/>
          <a:stretch>
            <a:fillRect/>
          </a:stretch>
        </p:blipFill>
        <p:spPr bwMode="auto">
          <a:xfrm>
            <a:off x="3048000" y="4114800"/>
            <a:ext cx="5791200" cy="762000"/>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Frictional-Contact Axial Single-Plate Clutch</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4" name="Picture 8" descr="bud29281_1614"/>
          <p:cNvPicPr>
            <a:picLocks noChangeAspect="1" noChangeArrowheads="1"/>
          </p:cNvPicPr>
          <p:nvPr/>
        </p:nvPicPr>
        <p:blipFill>
          <a:blip r:embed="rId2" cstate="print"/>
          <a:srcRect t="3750"/>
          <a:stretch>
            <a:fillRect/>
          </a:stretch>
        </p:blipFill>
        <p:spPr bwMode="auto">
          <a:xfrm>
            <a:off x="1828800" y="762000"/>
            <a:ext cx="5534025" cy="5867400"/>
          </a:xfrm>
          <a:prstGeom prst="rect">
            <a:avLst/>
          </a:prstGeom>
          <a:noFill/>
        </p:spPr>
      </p:pic>
      <p:sp>
        <p:nvSpPr>
          <p:cNvPr id="5" name="TextBox 4"/>
          <p:cNvSpPr txBox="1"/>
          <p:nvPr/>
        </p:nvSpPr>
        <p:spPr>
          <a:xfrm>
            <a:off x="3886200" y="6457890"/>
            <a:ext cx="1295400" cy="400110"/>
          </a:xfrm>
          <a:prstGeom prst="rect">
            <a:avLst/>
          </a:prstGeom>
          <a:noFill/>
        </p:spPr>
        <p:txBody>
          <a:bodyPr wrap="square" rtlCol="0">
            <a:spAutoFit/>
          </a:bodyPr>
          <a:lstStyle/>
          <a:p>
            <a:r>
              <a:rPr lang="en-US" sz="2000" dirty="0"/>
              <a:t>Fig. 16–14</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Frictional-Contact Axial Multi-Plate Clutch</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5" name="Picture 7" descr="bud29281_1615"/>
          <p:cNvPicPr>
            <a:picLocks noChangeAspect="1" noChangeArrowheads="1"/>
          </p:cNvPicPr>
          <p:nvPr/>
        </p:nvPicPr>
        <p:blipFill>
          <a:blip r:embed="rId2" cstate="print"/>
          <a:srcRect t="3774"/>
          <a:stretch>
            <a:fillRect/>
          </a:stretch>
        </p:blipFill>
        <p:spPr bwMode="auto">
          <a:xfrm>
            <a:off x="1524000" y="762000"/>
            <a:ext cx="6251575" cy="5707063"/>
          </a:xfrm>
          <a:prstGeom prst="rect">
            <a:avLst/>
          </a:prstGeom>
          <a:noFill/>
        </p:spPr>
      </p:pic>
      <p:sp>
        <p:nvSpPr>
          <p:cNvPr id="6" name="TextBox 5"/>
          <p:cNvSpPr txBox="1"/>
          <p:nvPr/>
        </p:nvSpPr>
        <p:spPr>
          <a:xfrm>
            <a:off x="3886200" y="6457890"/>
            <a:ext cx="1295400" cy="400110"/>
          </a:xfrm>
          <a:prstGeom prst="rect">
            <a:avLst/>
          </a:prstGeom>
          <a:noFill/>
        </p:spPr>
        <p:txBody>
          <a:bodyPr wrap="square" rtlCol="0">
            <a:spAutoFit/>
          </a:bodyPr>
          <a:lstStyle/>
          <a:p>
            <a:r>
              <a:rPr lang="en-US" sz="2000" dirty="0"/>
              <a:t>Fig. 16–15</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Geometry of Disk Friction Member</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6" name="Picture 8" descr="bud29281_1616"/>
          <p:cNvPicPr>
            <a:picLocks noChangeAspect="1" noChangeArrowheads="1"/>
          </p:cNvPicPr>
          <p:nvPr/>
        </p:nvPicPr>
        <p:blipFill>
          <a:blip r:embed="rId2" cstate="print"/>
          <a:srcRect t="5239"/>
          <a:stretch>
            <a:fillRect/>
          </a:stretch>
        </p:blipFill>
        <p:spPr bwMode="auto">
          <a:xfrm>
            <a:off x="838200" y="990600"/>
            <a:ext cx="7470775" cy="5484813"/>
          </a:xfrm>
          <a:prstGeom prst="rect">
            <a:avLst/>
          </a:prstGeom>
          <a:noFill/>
        </p:spPr>
      </p:pic>
      <p:sp>
        <p:nvSpPr>
          <p:cNvPr id="7" name="TextBox 6"/>
          <p:cNvSpPr txBox="1"/>
          <p:nvPr/>
        </p:nvSpPr>
        <p:spPr>
          <a:xfrm>
            <a:off x="3886200" y="6457890"/>
            <a:ext cx="1295400" cy="400110"/>
          </a:xfrm>
          <a:prstGeom prst="rect">
            <a:avLst/>
          </a:prstGeom>
          <a:noFill/>
        </p:spPr>
        <p:txBody>
          <a:bodyPr wrap="square" rtlCol="0">
            <a:spAutoFit/>
          </a:bodyPr>
          <a:lstStyle/>
          <a:p>
            <a:r>
              <a:rPr lang="en-US" sz="2000" dirty="0"/>
              <a:t>Fig. 16–16</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Uniform Wear</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32770" name="Picture 2"/>
          <p:cNvPicPr>
            <a:picLocks noChangeAspect="1" noChangeArrowheads="1"/>
          </p:cNvPicPr>
          <p:nvPr/>
        </p:nvPicPr>
        <p:blipFill>
          <a:blip r:embed="rId2" cstate="print"/>
          <a:srcRect/>
          <a:stretch>
            <a:fillRect/>
          </a:stretch>
        </p:blipFill>
        <p:spPr bwMode="auto">
          <a:xfrm>
            <a:off x="3581400" y="762000"/>
            <a:ext cx="2066925" cy="400050"/>
          </a:xfrm>
          <a:prstGeom prst="rect">
            <a:avLst/>
          </a:prstGeom>
          <a:noFill/>
          <a:ln w="9525">
            <a:noFill/>
            <a:miter lim="800000"/>
            <a:headEnd/>
            <a:tailEnd/>
          </a:ln>
        </p:spPr>
      </p:pic>
      <p:sp>
        <p:nvSpPr>
          <p:cNvPr id="4" name="TextBox 3"/>
          <p:cNvSpPr txBox="1"/>
          <p:nvPr/>
        </p:nvSpPr>
        <p:spPr>
          <a:xfrm>
            <a:off x="866775" y="1371600"/>
            <a:ext cx="7315200" cy="1200329"/>
          </a:xfrm>
          <a:prstGeom prst="rect">
            <a:avLst/>
          </a:prstGeom>
          <a:noFill/>
        </p:spPr>
        <p:txBody>
          <a:bodyPr wrap="square" rtlCol="0">
            <a:spAutoFit/>
          </a:bodyPr>
          <a:lstStyle/>
          <a:p>
            <a:r>
              <a:rPr lang="en-US" sz="2400" dirty="0"/>
              <a:t>For uniform wear, </a:t>
            </a:r>
            <a:r>
              <a:rPr lang="en-US" sz="2400" i="1" dirty="0">
                <a:latin typeface="Euclid" panose="02020503060505020303" pitchFamily="18" charset="0"/>
              </a:rPr>
              <a:t>w</a:t>
            </a:r>
            <a:r>
              <a:rPr lang="en-US" sz="2400" dirty="0"/>
              <a:t> is constant, so </a:t>
            </a:r>
            <a:r>
              <a:rPr lang="en-US" sz="2400" i="1" dirty="0"/>
              <a:t>PV</a:t>
            </a:r>
            <a:r>
              <a:rPr lang="en-US" sz="2400" dirty="0"/>
              <a:t> is constant.  </a:t>
            </a:r>
          </a:p>
          <a:p>
            <a:r>
              <a:rPr lang="en-US" sz="2400" dirty="0"/>
              <a:t>Setting </a:t>
            </a:r>
            <a:r>
              <a:rPr lang="en-US" sz="2400" i="1" dirty="0"/>
              <a:t>p</a:t>
            </a:r>
            <a:r>
              <a:rPr lang="en-US" sz="2400" dirty="0"/>
              <a:t> = </a:t>
            </a:r>
            <a:r>
              <a:rPr lang="en-US" sz="2400" i="1" dirty="0"/>
              <a:t>P</a:t>
            </a:r>
            <a:r>
              <a:rPr lang="en-US" sz="2400" dirty="0"/>
              <a:t>, and </a:t>
            </a:r>
            <a:r>
              <a:rPr lang="en-US" sz="2400" i="1" dirty="0"/>
              <a:t>V</a:t>
            </a:r>
            <a:r>
              <a:rPr lang="en-US" sz="2400" dirty="0"/>
              <a:t> = </a:t>
            </a:r>
            <a:r>
              <a:rPr lang="en-US" sz="2400" i="1" dirty="0" err="1"/>
              <a:t>r</a:t>
            </a:r>
            <a:r>
              <a:rPr lang="en-US" sz="2400" i="1" dirty="0" err="1">
                <a:latin typeface="Symbol" panose="05050102010706020507" pitchFamily="18" charset="2"/>
              </a:rPr>
              <a:t>w</a:t>
            </a:r>
            <a:r>
              <a:rPr lang="en-US" sz="2400" dirty="0"/>
              <a:t>, the maximum pressure </a:t>
            </a:r>
            <a:r>
              <a:rPr lang="en-US" sz="2400" i="1" dirty="0"/>
              <a:t>p</a:t>
            </a:r>
            <a:r>
              <a:rPr lang="en-US" sz="2400" i="1" baseline="-25000" dirty="0"/>
              <a:t>a</a:t>
            </a:r>
            <a:r>
              <a:rPr lang="en-US" sz="2400" dirty="0"/>
              <a:t> occurs where </a:t>
            </a:r>
            <a:r>
              <a:rPr lang="en-US" sz="2400" i="1" dirty="0"/>
              <a:t>r</a:t>
            </a:r>
            <a:r>
              <a:rPr lang="en-US" sz="2400" dirty="0"/>
              <a:t> is minimum, </a:t>
            </a:r>
            <a:r>
              <a:rPr lang="en-US" sz="2400" i="1" dirty="0"/>
              <a:t>r = d</a:t>
            </a:r>
            <a:r>
              <a:rPr lang="en-US" sz="2400" dirty="0"/>
              <a:t>/2,</a:t>
            </a:r>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7000" y="2657475"/>
            <a:ext cx="588645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Energy Considerations</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8" name="Picture 6"/>
          <p:cNvPicPr>
            <a:picLocks noChangeAspect="1" noChangeArrowheads="1"/>
          </p:cNvPicPr>
          <p:nvPr/>
        </p:nvPicPr>
        <p:blipFill>
          <a:blip r:embed="rId2" cstate="print"/>
          <a:srcRect/>
          <a:stretch>
            <a:fillRect/>
          </a:stretch>
        </p:blipFill>
        <p:spPr bwMode="auto">
          <a:xfrm>
            <a:off x="3048000" y="838200"/>
            <a:ext cx="5562600" cy="685800"/>
          </a:xfrm>
          <a:prstGeom prst="rect">
            <a:avLst/>
          </a:prstGeom>
          <a:noFill/>
          <a:ln w="9525">
            <a:noFill/>
            <a:miter lim="800000"/>
            <a:headEnd/>
            <a:tailEnd/>
          </a:ln>
          <a:effectLst/>
        </p:spPr>
      </p:pic>
      <p:pic>
        <p:nvPicPr>
          <p:cNvPr id="43010" name="Picture 2"/>
          <p:cNvPicPr>
            <a:picLocks noChangeAspect="1" noChangeArrowheads="1"/>
          </p:cNvPicPr>
          <p:nvPr/>
        </p:nvPicPr>
        <p:blipFill>
          <a:blip r:embed="rId3" cstate="print"/>
          <a:srcRect/>
          <a:stretch>
            <a:fillRect/>
          </a:stretch>
        </p:blipFill>
        <p:spPr bwMode="auto">
          <a:xfrm>
            <a:off x="1981200" y="1752600"/>
            <a:ext cx="6619875" cy="828675"/>
          </a:xfrm>
          <a:prstGeom prst="rect">
            <a:avLst/>
          </a:prstGeom>
          <a:noFill/>
          <a:ln w="9525">
            <a:noFill/>
            <a:miter lim="800000"/>
            <a:headEnd/>
            <a:tailEnd/>
          </a:ln>
        </p:spPr>
      </p:pic>
      <p:pic>
        <p:nvPicPr>
          <p:cNvPr id="10" name="Picture 2"/>
          <p:cNvPicPr>
            <a:picLocks noChangeAspect="1" noChangeArrowheads="1"/>
          </p:cNvPicPr>
          <p:nvPr/>
        </p:nvPicPr>
        <p:blipFill>
          <a:blip r:embed="rId4" cstate="print"/>
          <a:srcRect/>
          <a:stretch>
            <a:fillRect/>
          </a:stretch>
        </p:blipFill>
        <p:spPr bwMode="auto">
          <a:xfrm>
            <a:off x="1295400" y="2743200"/>
            <a:ext cx="7343775" cy="1524000"/>
          </a:xfrm>
          <a:prstGeom prst="rect">
            <a:avLst/>
          </a:prstGeom>
          <a:noFill/>
          <a:ln w="9525">
            <a:noFill/>
            <a:miter lim="800000"/>
            <a:headEnd/>
            <a:tailEnd/>
          </a:ln>
          <a:effectLst/>
        </p:spPr>
      </p:pic>
      <p:pic>
        <p:nvPicPr>
          <p:cNvPr id="11" name="Picture 3"/>
          <p:cNvPicPr>
            <a:picLocks noChangeAspect="1" noChangeArrowheads="1"/>
          </p:cNvPicPr>
          <p:nvPr/>
        </p:nvPicPr>
        <p:blipFill>
          <a:blip r:embed="rId5" cstate="print"/>
          <a:srcRect/>
          <a:stretch>
            <a:fillRect/>
          </a:stretch>
        </p:blipFill>
        <p:spPr bwMode="auto">
          <a:xfrm>
            <a:off x="3505200" y="4572000"/>
            <a:ext cx="5076825" cy="619125"/>
          </a:xfrm>
          <a:prstGeom prst="rect">
            <a:avLst/>
          </a:prstGeom>
          <a:noFill/>
          <a:ln w="9525">
            <a:noFill/>
            <a:miter lim="800000"/>
            <a:headEnd/>
            <a:tailEnd/>
          </a:ln>
          <a:effectLst/>
        </p:spPr>
      </p:pic>
    </p:spTree>
    <p:extLst>
      <p:ext uri="{BB962C8B-B14F-4D97-AF65-F5344CB8AC3E}">
        <p14:creationId xmlns:p14="http://schemas.microsoft.com/office/powerpoint/2010/main" val="18314804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Uniform Wear</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7" name="Picture 6"/>
          <p:cNvPicPr>
            <a:picLocks noChangeAspect="1" noChangeArrowheads="1"/>
          </p:cNvPicPr>
          <p:nvPr/>
        </p:nvPicPr>
        <p:blipFill>
          <a:blip r:embed="rId2" cstate="print"/>
          <a:srcRect/>
          <a:stretch>
            <a:fillRect/>
          </a:stretch>
        </p:blipFill>
        <p:spPr bwMode="auto">
          <a:xfrm>
            <a:off x="1447800" y="2362200"/>
            <a:ext cx="7400925" cy="771525"/>
          </a:xfrm>
          <a:prstGeom prst="rect">
            <a:avLst/>
          </a:prstGeom>
          <a:noFill/>
          <a:ln w="9525">
            <a:noFill/>
            <a:miter lim="800000"/>
            <a:headEnd/>
            <a:tailEnd/>
          </a:ln>
          <a:effectLst/>
        </p:spPr>
      </p:pic>
      <p:pic>
        <p:nvPicPr>
          <p:cNvPr id="8" name="Picture 7"/>
          <p:cNvPicPr>
            <a:picLocks noChangeAspect="1" noChangeArrowheads="1"/>
          </p:cNvPicPr>
          <p:nvPr/>
        </p:nvPicPr>
        <p:blipFill>
          <a:blip r:embed="rId3" cstate="print"/>
          <a:srcRect/>
          <a:stretch>
            <a:fillRect/>
          </a:stretch>
        </p:blipFill>
        <p:spPr bwMode="auto">
          <a:xfrm>
            <a:off x="1000125" y="3318272"/>
            <a:ext cx="7848600" cy="809625"/>
          </a:xfrm>
          <a:prstGeom prst="rect">
            <a:avLst/>
          </a:prstGeom>
          <a:noFill/>
          <a:ln w="9525">
            <a:noFill/>
            <a:miter lim="800000"/>
            <a:headEnd/>
            <a:tailEnd/>
          </a:ln>
          <a:effectLst/>
        </p:spPr>
      </p:pic>
      <p:pic>
        <p:nvPicPr>
          <p:cNvPr id="9" name="Picture 2"/>
          <p:cNvPicPr>
            <a:picLocks noChangeAspect="1" noChangeArrowheads="1"/>
          </p:cNvPicPr>
          <p:nvPr/>
        </p:nvPicPr>
        <p:blipFill>
          <a:blip r:embed="rId4" cstate="print"/>
          <a:srcRect/>
          <a:stretch>
            <a:fillRect/>
          </a:stretch>
        </p:blipFill>
        <p:spPr bwMode="auto">
          <a:xfrm>
            <a:off x="3352800" y="4191000"/>
            <a:ext cx="5495925" cy="752475"/>
          </a:xfrm>
          <a:prstGeom prst="rect">
            <a:avLst/>
          </a:prstGeom>
          <a:noFill/>
          <a:ln w="9525">
            <a:noFill/>
            <a:miter lim="800000"/>
            <a:headEnd/>
            <a:tailEnd/>
          </a:ln>
          <a:effectLst/>
        </p:spPr>
      </p:pic>
      <p:sp>
        <p:nvSpPr>
          <p:cNvPr id="5" name="TextBox 4"/>
          <p:cNvSpPr txBox="1"/>
          <p:nvPr/>
        </p:nvSpPr>
        <p:spPr>
          <a:xfrm>
            <a:off x="1000125" y="1066800"/>
            <a:ext cx="7229475" cy="830997"/>
          </a:xfrm>
          <a:prstGeom prst="rect">
            <a:avLst/>
          </a:prstGeom>
          <a:noFill/>
        </p:spPr>
        <p:txBody>
          <a:bodyPr wrap="square" rtlCol="0">
            <a:spAutoFit/>
          </a:bodyPr>
          <a:lstStyle/>
          <a:p>
            <a:r>
              <a:rPr lang="en-US" sz="2400" dirty="0"/>
              <a:t>Find the total normal force by letting </a:t>
            </a:r>
            <a:r>
              <a:rPr lang="en-US" sz="2400" i="1" dirty="0"/>
              <a:t>r</a:t>
            </a:r>
            <a:r>
              <a:rPr lang="en-US" sz="2400" dirty="0"/>
              <a:t> vary from </a:t>
            </a:r>
            <a:r>
              <a:rPr lang="en-US" sz="2400" i="1" dirty="0"/>
              <a:t>d</a:t>
            </a:r>
            <a:r>
              <a:rPr lang="en-US" sz="2400" dirty="0"/>
              <a:t>/2 to </a:t>
            </a:r>
            <a:r>
              <a:rPr lang="en-US" sz="2400" i="1" dirty="0"/>
              <a:t>D</a:t>
            </a:r>
            <a:r>
              <a:rPr lang="en-US" sz="2400" dirty="0"/>
              <a:t>/2, and integrating,</a:t>
            </a:r>
          </a:p>
        </p:txBody>
      </p:sp>
    </p:spTree>
    <p:extLst>
      <p:ext uri="{BB962C8B-B14F-4D97-AF65-F5344CB8AC3E}">
        <p14:creationId xmlns:p14="http://schemas.microsoft.com/office/powerpoint/2010/main" val="30190962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Uniform Pressure</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620441"/>
            <a:ext cx="7667625"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66925" y="914400"/>
            <a:ext cx="6438900" cy="71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62200" y="2743200"/>
            <a:ext cx="6181725"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Uniform Wear with Uniform Pressure</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33794" name="Picture 2"/>
          <p:cNvPicPr>
            <a:picLocks noChangeAspect="1" noChangeArrowheads="1"/>
          </p:cNvPicPr>
          <p:nvPr/>
        </p:nvPicPr>
        <p:blipFill>
          <a:blip r:embed="rId2" cstate="print"/>
          <a:srcRect/>
          <a:stretch>
            <a:fillRect/>
          </a:stretch>
        </p:blipFill>
        <p:spPr bwMode="auto">
          <a:xfrm>
            <a:off x="5029200" y="4419600"/>
            <a:ext cx="2343150" cy="847725"/>
          </a:xfrm>
          <a:prstGeom prst="rect">
            <a:avLst/>
          </a:prstGeom>
          <a:noFill/>
          <a:ln w="9525">
            <a:noFill/>
            <a:miter lim="800000"/>
            <a:headEnd/>
            <a:tailEnd/>
          </a:ln>
        </p:spPr>
      </p:pic>
      <p:pic>
        <p:nvPicPr>
          <p:cNvPr id="33795" name="Picture 3"/>
          <p:cNvPicPr>
            <a:picLocks noChangeAspect="1" noChangeArrowheads="1"/>
          </p:cNvPicPr>
          <p:nvPr/>
        </p:nvPicPr>
        <p:blipFill>
          <a:blip r:embed="rId3" cstate="print"/>
          <a:srcRect/>
          <a:stretch>
            <a:fillRect/>
          </a:stretch>
        </p:blipFill>
        <p:spPr bwMode="auto">
          <a:xfrm>
            <a:off x="3733800" y="2590800"/>
            <a:ext cx="2933700" cy="857250"/>
          </a:xfrm>
          <a:prstGeom prst="rect">
            <a:avLst/>
          </a:prstGeom>
          <a:noFill/>
          <a:ln w="9525">
            <a:noFill/>
            <a:miter lim="800000"/>
            <a:headEnd/>
            <a:tailEnd/>
          </a:ln>
        </p:spPr>
      </p:pic>
      <p:sp>
        <p:nvSpPr>
          <p:cNvPr id="7" name="TextBox 6"/>
          <p:cNvSpPr txBox="1"/>
          <p:nvPr/>
        </p:nvSpPr>
        <p:spPr>
          <a:xfrm>
            <a:off x="3886200" y="6457890"/>
            <a:ext cx="1295400" cy="400110"/>
          </a:xfrm>
          <a:prstGeom prst="rect">
            <a:avLst/>
          </a:prstGeom>
          <a:noFill/>
        </p:spPr>
        <p:txBody>
          <a:bodyPr wrap="square" rtlCol="0">
            <a:spAutoFit/>
          </a:bodyPr>
          <a:lstStyle/>
          <a:p>
            <a:r>
              <a:rPr lang="en-US" sz="2000" dirty="0"/>
              <a:t>Fig. 16–17</a:t>
            </a:r>
          </a:p>
        </p:txBody>
      </p:sp>
      <p:pic>
        <p:nvPicPr>
          <p:cNvPr id="8" name="Picture 7" descr="Fig 16.17.jpg"/>
          <p:cNvPicPr>
            <a:picLocks noChangeAspect="1"/>
          </p:cNvPicPr>
          <p:nvPr/>
        </p:nvPicPr>
        <p:blipFill>
          <a:blip r:embed="rId4" cstate="print"/>
          <a:stretch>
            <a:fillRect/>
          </a:stretch>
        </p:blipFill>
        <p:spPr>
          <a:xfrm>
            <a:off x="685800" y="1981200"/>
            <a:ext cx="2925594" cy="266700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Automotive Disk Brake</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4" name="Picture 6" descr="bud29281_1618"/>
          <p:cNvPicPr>
            <a:picLocks noChangeAspect="1" noChangeArrowheads="1"/>
          </p:cNvPicPr>
          <p:nvPr/>
        </p:nvPicPr>
        <p:blipFill>
          <a:blip r:embed="rId2" cstate="print"/>
          <a:srcRect t="4000"/>
          <a:stretch>
            <a:fillRect/>
          </a:stretch>
        </p:blipFill>
        <p:spPr bwMode="auto">
          <a:xfrm>
            <a:off x="1981200" y="789709"/>
            <a:ext cx="4724400" cy="6068291"/>
          </a:xfrm>
          <a:prstGeom prst="rect">
            <a:avLst/>
          </a:prstGeom>
          <a:noFill/>
        </p:spPr>
      </p:pic>
      <p:sp>
        <p:nvSpPr>
          <p:cNvPr id="5" name="TextBox 4"/>
          <p:cNvSpPr txBox="1"/>
          <p:nvPr/>
        </p:nvSpPr>
        <p:spPr>
          <a:xfrm>
            <a:off x="6629400" y="6019800"/>
            <a:ext cx="1295400" cy="400110"/>
          </a:xfrm>
          <a:prstGeom prst="rect">
            <a:avLst/>
          </a:prstGeom>
          <a:noFill/>
        </p:spPr>
        <p:txBody>
          <a:bodyPr wrap="square" rtlCol="0">
            <a:spAutoFit/>
          </a:bodyPr>
          <a:lstStyle/>
          <a:p>
            <a:r>
              <a:rPr lang="en-US" sz="2000" dirty="0"/>
              <a:t>Fig. 16–18</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Geometry of Contact Area of Annular-Pad Brake</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4" name="Picture 6" descr="bud29281_1619"/>
          <p:cNvPicPr>
            <a:picLocks noChangeAspect="1" noChangeArrowheads="1"/>
          </p:cNvPicPr>
          <p:nvPr/>
        </p:nvPicPr>
        <p:blipFill>
          <a:blip r:embed="rId2" cstate="print"/>
          <a:srcRect t="6033"/>
          <a:stretch>
            <a:fillRect/>
          </a:stretch>
        </p:blipFill>
        <p:spPr bwMode="auto">
          <a:xfrm>
            <a:off x="684213" y="1219200"/>
            <a:ext cx="7775575" cy="4722813"/>
          </a:xfrm>
          <a:prstGeom prst="rect">
            <a:avLst/>
          </a:prstGeom>
          <a:noFill/>
        </p:spPr>
      </p:pic>
      <p:sp>
        <p:nvSpPr>
          <p:cNvPr id="5" name="TextBox 4"/>
          <p:cNvSpPr txBox="1"/>
          <p:nvPr/>
        </p:nvSpPr>
        <p:spPr>
          <a:xfrm>
            <a:off x="3886200" y="6457890"/>
            <a:ext cx="1295400" cy="400110"/>
          </a:xfrm>
          <a:prstGeom prst="rect">
            <a:avLst/>
          </a:prstGeom>
          <a:noFill/>
        </p:spPr>
        <p:txBody>
          <a:bodyPr wrap="square" rtlCol="0">
            <a:spAutoFit/>
          </a:bodyPr>
          <a:lstStyle/>
          <a:p>
            <a:r>
              <a:rPr lang="en-US" sz="2000" dirty="0"/>
              <a:t>Fig. 16–19</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 of Annular-Pad Brake</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34818" name="Picture 2"/>
          <p:cNvPicPr>
            <a:picLocks noChangeAspect="1" noChangeArrowheads="1"/>
          </p:cNvPicPr>
          <p:nvPr/>
        </p:nvPicPr>
        <p:blipFill>
          <a:blip r:embed="rId2" cstate="print"/>
          <a:srcRect/>
          <a:stretch>
            <a:fillRect/>
          </a:stretch>
        </p:blipFill>
        <p:spPr bwMode="auto">
          <a:xfrm>
            <a:off x="3810000" y="838200"/>
            <a:ext cx="2152650" cy="466725"/>
          </a:xfrm>
          <a:prstGeom prst="rect">
            <a:avLst/>
          </a:prstGeom>
          <a:noFill/>
          <a:ln w="9525">
            <a:noFill/>
            <a:miter lim="800000"/>
            <a:headEnd/>
            <a:tailEnd/>
          </a:ln>
        </p:spPr>
      </p:pic>
      <p:pic>
        <p:nvPicPr>
          <p:cNvPr id="5" name="Picture 6"/>
          <p:cNvPicPr>
            <a:picLocks noChangeAspect="1" noChangeArrowheads="1"/>
          </p:cNvPicPr>
          <p:nvPr/>
        </p:nvPicPr>
        <p:blipFill>
          <a:blip r:embed="rId3" cstate="print"/>
          <a:srcRect/>
          <a:stretch>
            <a:fillRect/>
          </a:stretch>
        </p:blipFill>
        <p:spPr bwMode="auto">
          <a:xfrm>
            <a:off x="1828800" y="1219200"/>
            <a:ext cx="7172325" cy="771525"/>
          </a:xfrm>
          <a:prstGeom prst="rect">
            <a:avLst/>
          </a:prstGeom>
          <a:noFill/>
          <a:ln w="9525">
            <a:noFill/>
            <a:miter lim="800000"/>
            <a:headEnd/>
            <a:tailEnd/>
          </a:ln>
          <a:effectLst/>
        </p:spPr>
      </p:pic>
      <p:pic>
        <p:nvPicPr>
          <p:cNvPr id="6" name="Picture 7"/>
          <p:cNvPicPr>
            <a:picLocks noChangeAspect="1" noChangeArrowheads="1"/>
          </p:cNvPicPr>
          <p:nvPr/>
        </p:nvPicPr>
        <p:blipFill>
          <a:blip r:embed="rId4" cstate="print"/>
          <a:srcRect/>
          <a:stretch>
            <a:fillRect/>
          </a:stretch>
        </p:blipFill>
        <p:spPr bwMode="auto">
          <a:xfrm>
            <a:off x="1809750" y="2151459"/>
            <a:ext cx="7191375" cy="714375"/>
          </a:xfrm>
          <a:prstGeom prst="rect">
            <a:avLst/>
          </a:prstGeom>
          <a:noFill/>
          <a:ln w="9525">
            <a:noFill/>
            <a:miter lim="800000"/>
            <a:headEnd/>
            <a:tailEnd/>
          </a:ln>
          <a:effectLst/>
        </p:spPr>
      </p:pic>
      <p:pic>
        <p:nvPicPr>
          <p:cNvPr id="9" name="Picture 2"/>
          <p:cNvPicPr>
            <a:picLocks noChangeAspect="1" noChangeArrowheads="1"/>
          </p:cNvPicPr>
          <p:nvPr/>
        </p:nvPicPr>
        <p:blipFill>
          <a:blip r:embed="rId5" cstate="print"/>
          <a:srcRect/>
          <a:stretch>
            <a:fillRect/>
          </a:stretch>
        </p:blipFill>
        <p:spPr bwMode="auto">
          <a:xfrm>
            <a:off x="2819400" y="3048000"/>
            <a:ext cx="6143625" cy="1428750"/>
          </a:xfrm>
          <a:prstGeom prst="rect">
            <a:avLst/>
          </a:prstGeom>
          <a:noFill/>
          <a:ln w="9525">
            <a:noFill/>
            <a:miter lim="800000"/>
            <a:headEnd/>
            <a:tailEnd/>
          </a:ln>
          <a:effectLst/>
        </p:spPr>
      </p:pic>
      <p:pic>
        <p:nvPicPr>
          <p:cNvPr id="10" name="Picture 3"/>
          <p:cNvPicPr>
            <a:picLocks noChangeAspect="1" noChangeArrowheads="1"/>
          </p:cNvPicPr>
          <p:nvPr/>
        </p:nvPicPr>
        <p:blipFill>
          <a:blip r:embed="rId6" cstate="print"/>
          <a:srcRect/>
          <a:stretch>
            <a:fillRect/>
          </a:stretch>
        </p:blipFill>
        <p:spPr bwMode="auto">
          <a:xfrm>
            <a:off x="1095375" y="4495800"/>
            <a:ext cx="8048625" cy="1666875"/>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Uniform Wear</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4" name="Picture 4"/>
          <p:cNvPicPr>
            <a:picLocks noChangeAspect="1" noChangeArrowheads="1"/>
          </p:cNvPicPr>
          <p:nvPr/>
        </p:nvPicPr>
        <p:blipFill>
          <a:blip r:embed="rId2" cstate="print"/>
          <a:srcRect/>
          <a:stretch>
            <a:fillRect/>
          </a:stretch>
        </p:blipFill>
        <p:spPr bwMode="auto">
          <a:xfrm>
            <a:off x="2971800" y="914400"/>
            <a:ext cx="5886450" cy="419100"/>
          </a:xfrm>
          <a:prstGeom prst="rect">
            <a:avLst/>
          </a:prstGeom>
          <a:noFill/>
          <a:ln w="9525">
            <a:noFill/>
            <a:miter lim="800000"/>
            <a:headEnd/>
            <a:tailEnd/>
          </a:ln>
          <a:effectLst/>
        </p:spPr>
      </p:pic>
      <p:pic>
        <p:nvPicPr>
          <p:cNvPr id="5" name="Picture 5"/>
          <p:cNvPicPr>
            <a:picLocks noChangeAspect="1" noChangeArrowheads="1"/>
          </p:cNvPicPr>
          <p:nvPr/>
        </p:nvPicPr>
        <p:blipFill>
          <a:blip r:embed="rId3" cstate="print"/>
          <a:srcRect/>
          <a:stretch>
            <a:fillRect/>
          </a:stretch>
        </p:blipFill>
        <p:spPr bwMode="auto">
          <a:xfrm>
            <a:off x="1304925" y="1579563"/>
            <a:ext cx="7553325" cy="723900"/>
          </a:xfrm>
          <a:prstGeom prst="rect">
            <a:avLst/>
          </a:prstGeom>
          <a:noFill/>
          <a:ln w="9525">
            <a:noFill/>
            <a:miter lim="800000"/>
            <a:headEnd/>
            <a:tailEnd/>
          </a:ln>
          <a:effectLst/>
        </p:spPr>
      </p:pic>
      <p:pic>
        <p:nvPicPr>
          <p:cNvPr id="6" name="Picture 2"/>
          <p:cNvPicPr>
            <a:picLocks noChangeAspect="1" noChangeArrowheads="1"/>
          </p:cNvPicPr>
          <p:nvPr/>
        </p:nvPicPr>
        <p:blipFill>
          <a:blip r:embed="rId4" cstate="print"/>
          <a:srcRect/>
          <a:stretch>
            <a:fillRect/>
          </a:stretch>
        </p:blipFill>
        <p:spPr bwMode="auto">
          <a:xfrm>
            <a:off x="1752600" y="2590800"/>
            <a:ext cx="7086600" cy="1409700"/>
          </a:xfrm>
          <a:prstGeom prst="rect">
            <a:avLst/>
          </a:prstGeom>
          <a:noFill/>
          <a:ln w="9525">
            <a:noFill/>
            <a:miter lim="800000"/>
            <a:headEnd/>
            <a:tailEnd/>
          </a:ln>
          <a:effectLst/>
        </p:spPr>
      </p:pic>
      <p:pic>
        <p:nvPicPr>
          <p:cNvPr id="7" name="Picture 3"/>
          <p:cNvPicPr>
            <a:picLocks noChangeAspect="1" noChangeArrowheads="1"/>
          </p:cNvPicPr>
          <p:nvPr/>
        </p:nvPicPr>
        <p:blipFill>
          <a:blip r:embed="rId5" cstate="print"/>
          <a:srcRect/>
          <a:stretch>
            <a:fillRect/>
          </a:stretch>
        </p:blipFill>
        <p:spPr bwMode="auto">
          <a:xfrm>
            <a:off x="2895600" y="4354513"/>
            <a:ext cx="5943600" cy="704850"/>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Uniform Pressure</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4" name="Picture 4"/>
          <p:cNvPicPr>
            <a:picLocks noChangeAspect="1" noChangeArrowheads="1"/>
          </p:cNvPicPr>
          <p:nvPr/>
        </p:nvPicPr>
        <p:blipFill>
          <a:blip r:embed="rId2" cstate="print"/>
          <a:srcRect/>
          <a:stretch>
            <a:fillRect/>
          </a:stretch>
        </p:blipFill>
        <p:spPr bwMode="auto">
          <a:xfrm>
            <a:off x="1676400" y="838200"/>
            <a:ext cx="7219950" cy="762000"/>
          </a:xfrm>
          <a:prstGeom prst="rect">
            <a:avLst/>
          </a:prstGeom>
          <a:noFill/>
          <a:ln w="9525">
            <a:noFill/>
            <a:miter lim="800000"/>
            <a:headEnd/>
            <a:tailEnd/>
          </a:ln>
          <a:effectLst/>
        </p:spPr>
      </p:pic>
      <p:pic>
        <p:nvPicPr>
          <p:cNvPr id="5" name="Picture 5"/>
          <p:cNvPicPr>
            <a:picLocks noChangeAspect="1" noChangeArrowheads="1"/>
          </p:cNvPicPr>
          <p:nvPr/>
        </p:nvPicPr>
        <p:blipFill>
          <a:blip r:embed="rId3" cstate="print"/>
          <a:srcRect/>
          <a:stretch>
            <a:fillRect/>
          </a:stretch>
        </p:blipFill>
        <p:spPr bwMode="auto">
          <a:xfrm>
            <a:off x="1504950" y="1954213"/>
            <a:ext cx="7391400" cy="714375"/>
          </a:xfrm>
          <a:prstGeom prst="rect">
            <a:avLst/>
          </a:prstGeom>
          <a:noFill/>
          <a:ln w="9525">
            <a:noFill/>
            <a:miter lim="800000"/>
            <a:headEnd/>
            <a:tailEnd/>
          </a:ln>
          <a:effectLst/>
        </p:spPr>
      </p:pic>
      <p:pic>
        <p:nvPicPr>
          <p:cNvPr id="6" name="Picture 2"/>
          <p:cNvPicPr>
            <a:picLocks noChangeAspect="1" noChangeArrowheads="1"/>
          </p:cNvPicPr>
          <p:nvPr/>
        </p:nvPicPr>
        <p:blipFill>
          <a:blip r:embed="rId4" cstate="print"/>
          <a:srcRect/>
          <a:stretch>
            <a:fillRect/>
          </a:stretch>
        </p:blipFill>
        <p:spPr bwMode="auto">
          <a:xfrm>
            <a:off x="1676400" y="3124200"/>
            <a:ext cx="7210425" cy="1419225"/>
          </a:xfrm>
          <a:prstGeom prst="rect">
            <a:avLst/>
          </a:prstGeom>
          <a:noFill/>
          <a:ln w="9525">
            <a:noFill/>
            <a:miter lim="800000"/>
            <a:headEnd/>
            <a:tailEnd/>
          </a:ln>
          <a:effectLst/>
        </p:spPr>
      </p:pic>
      <p:pic>
        <p:nvPicPr>
          <p:cNvPr id="7" name="Picture 3"/>
          <p:cNvPicPr>
            <a:picLocks noChangeAspect="1" noChangeArrowheads="1"/>
          </p:cNvPicPr>
          <p:nvPr/>
        </p:nvPicPr>
        <p:blipFill>
          <a:blip r:embed="rId5" cstate="print"/>
          <a:srcRect/>
          <a:stretch>
            <a:fillRect/>
          </a:stretch>
        </p:blipFill>
        <p:spPr bwMode="auto">
          <a:xfrm>
            <a:off x="1295400" y="4876800"/>
            <a:ext cx="7591425" cy="752475"/>
          </a:xfrm>
          <a:prstGeom prst="rect">
            <a:avLst/>
          </a:prstGeom>
          <a:noFill/>
          <a:ln w="9525">
            <a:noFill/>
            <a:miter lim="800000"/>
            <a:headEnd/>
            <a:tailEnd/>
          </a:ln>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16–3</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35845" name="Picture 5"/>
          <p:cNvPicPr>
            <a:picLocks noChangeAspect="1" noChangeArrowheads="1"/>
          </p:cNvPicPr>
          <p:nvPr/>
        </p:nvPicPr>
        <p:blipFill>
          <a:blip r:embed="rId2" cstate="print"/>
          <a:srcRect/>
          <a:stretch>
            <a:fillRect/>
          </a:stretch>
        </p:blipFill>
        <p:spPr bwMode="auto">
          <a:xfrm>
            <a:off x="579550" y="3162300"/>
            <a:ext cx="895350" cy="342900"/>
          </a:xfrm>
          <a:prstGeom prst="rect">
            <a:avLst/>
          </a:prstGeom>
          <a:noFill/>
          <a:ln w="9525">
            <a:noFill/>
            <a:miter lim="800000"/>
            <a:headEnd/>
            <a:tailEnd/>
          </a:ln>
        </p:spPr>
      </p:pic>
      <p:pic>
        <p:nvPicPr>
          <p:cNvPr id="1638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31430" y="5307704"/>
            <a:ext cx="89535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descr="Ex 16.3.jpg"/>
          <p:cNvPicPr>
            <a:picLocks noChangeAspect="1"/>
          </p:cNvPicPr>
          <p:nvPr/>
        </p:nvPicPr>
        <p:blipFill>
          <a:blip r:embed="rId4" cstate="print"/>
          <a:stretch>
            <a:fillRect/>
          </a:stretch>
        </p:blipFill>
        <p:spPr>
          <a:xfrm>
            <a:off x="579550" y="811368"/>
            <a:ext cx="8247230" cy="2220200"/>
          </a:xfrm>
          <a:prstGeom prst="rect">
            <a:avLst/>
          </a:prstGeom>
        </p:spPr>
      </p:pic>
      <p:pic>
        <p:nvPicPr>
          <p:cNvPr id="9" name="Picture 8" descr="Ex 16.3(1).jpg"/>
          <p:cNvPicPr>
            <a:picLocks noChangeAspect="1"/>
          </p:cNvPicPr>
          <p:nvPr/>
        </p:nvPicPr>
        <p:blipFill>
          <a:blip r:embed="rId5" cstate="print"/>
          <a:stretch>
            <a:fillRect/>
          </a:stretch>
        </p:blipFill>
        <p:spPr>
          <a:xfrm>
            <a:off x="579550" y="3505199"/>
            <a:ext cx="7022628" cy="2406203"/>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16–3</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819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52750" y="2009775"/>
            <a:ext cx="89535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descr="Ex 16.3(2).jpg"/>
          <p:cNvPicPr>
            <a:picLocks noChangeAspect="1"/>
          </p:cNvPicPr>
          <p:nvPr/>
        </p:nvPicPr>
        <p:blipFill>
          <a:blip r:embed="rId3" cstate="print"/>
          <a:stretch>
            <a:fillRect/>
          </a:stretch>
        </p:blipFill>
        <p:spPr>
          <a:xfrm>
            <a:off x="620331" y="838199"/>
            <a:ext cx="8266092" cy="539018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Friction Analysis of a Doorstop</a:t>
            </a:r>
          </a:p>
        </p:txBody>
      </p:sp>
      <p:pic>
        <p:nvPicPr>
          <p:cNvPr id="1026" name="Picture 2"/>
          <p:cNvPicPr>
            <a:picLocks noChangeAspect="1" noChangeArrowheads="1"/>
          </p:cNvPicPr>
          <p:nvPr/>
        </p:nvPicPr>
        <p:blipFill>
          <a:blip r:embed="rId2" cstate="print"/>
          <a:srcRect/>
          <a:stretch>
            <a:fillRect/>
          </a:stretch>
        </p:blipFill>
        <p:spPr bwMode="auto">
          <a:xfrm>
            <a:off x="1676212" y="762000"/>
            <a:ext cx="5945667" cy="6096000"/>
          </a:xfrm>
          <a:prstGeom prst="rect">
            <a:avLst/>
          </a:prstGeom>
          <a:noFill/>
          <a:ln w="9525">
            <a:noFill/>
            <a:miter lim="800000"/>
            <a:headEnd/>
            <a:tailEnd/>
          </a:ln>
        </p:spPr>
      </p:pic>
      <p:sp>
        <p:nvSpPr>
          <p:cNvPr id="4" name="Footer Placeholder 3"/>
          <p:cNvSpPr>
            <a:spLocks noGrp="1"/>
          </p:cNvSpPr>
          <p:nvPr>
            <p:ph type="ftr" sz="quarter" idx="11"/>
          </p:nvPr>
        </p:nvSpPr>
        <p:spPr/>
        <p:txBody>
          <a:bodyPr/>
          <a:lstStyle/>
          <a:p>
            <a:r>
              <a:rPr lang="en-US" dirty="0"/>
              <a:t>Shigley’s Mechanical Engineering Design</a:t>
            </a:r>
          </a:p>
        </p:txBody>
      </p:sp>
      <p:sp>
        <p:nvSpPr>
          <p:cNvPr id="6" name="TextBox 5"/>
          <p:cNvSpPr txBox="1"/>
          <p:nvPr/>
        </p:nvSpPr>
        <p:spPr>
          <a:xfrm>
            <a:off x="4114800" y="6457890"/>
            <a:ext cx="1295400" cy="400110"/>
          </a:xfrm>
          <a:prstGeom prst="rect">
            <a:avLst/>
          </a:prstGeom>
          <a:noFill/>
        </p:spPr>
        <p:txBody>
          <a:bodyPr wrap="square" rtlCol="0">
            <a:spAutoFit/>
          </a:bodyPr>
          <a:lstStyle/>
          <a:p>
            <a:r>
              <a:rPr lang="en-US" sz="2000" dirty="0"/>
              <a:t>Fig. 16–2</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Ex 16.3(3).jpg"/>
          <p:cNvPicPr>
            <a:picLocks noChangeAspect="1"/>
          </p:cNvPicPr>
          <p:nvPr/>
        </p:nvPicPr>
        <p:blipFill>
          <a:blip r:embed="rId2" cstate="print"/>
          <a:stretch>
            <a:fillRect/>
          </a:stretch>
        </p:blipFill>
        <p:spPr>
          <a:xfrm>
            <a:off x="609600" y="914400"/>
            <a:ext cx="8181306" cy="1558344"/>
          </a:xfrm>
          <a:prstGeom prst="rect">
            <a:avLst/>
          </a:prstGeom>
        </p:spPr>
      </p:pic>
      <p:sp>
        <p:nvSpPr>
          <p:cNvPr id="2" name="Title 1"/>
          <p:cNvSpPr>
            <a:spLocks noGrp="1"/>
          </p:cNvSpPr>
          <p:nvPr>
            <p:ph type="title"/>
          </p:nvPr>
        </p:nvSpPr>
        <p:spPr/>
        <p:txBody>
          <a:bodyPr/>
          <a:lstStyle/>
          <a:p>
            <a:r>
              <a:rPr lang="en-US" dirty="0"/>
              <a:t>Example 16–3</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1536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60139" y="1898962"/>
            <a:ext cx="89535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Geometry of Circular Pad Caliper Brake</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4" name="Picture 7" descr="bud29281_1620"/>
          <p:cNvPicPr>
            <a:picLocks noChangeAspect="1" noChangeArrowheads="1"/>
          </p:cNvPicPr>
          <p:nvPr/>
        </p:nvPicPr>
        <p:blipFill>
          <a:blip r:embed="rId2" cstate="print"/>
          <a:srcRect t="5340"/>
          <a:stretch>
            <a:fillRect/>
          </a:stretch>
        </p:blipFill>
        <p:spPr bwMode="auto">
          <a:xfrm>
            <a:off x="1522413" y="838200"/>
            <a:ext cx="6099175" cy="5487988"/>
          </a:xfrm>
          <a:prstGeom prst="rect">
            <a:avLst/>
          </a:prstGeom>
          <a:noFill/>
        </p:spPr>
      </p:pic>
      <p:sp>
        <p:nvSpPr>
          <p:cNvPr id="5" name="TextBox 4"/>
          <p:cNvSpPr txBox="1"/>
          <p:nvPr/>
        </p:nvSpPr>
        <p:spPr>
          <a:xfrm>
            <a:off x="3886200" y="6457890"/>
            <a:ext cx="1295400" cy="400110"/>
          </a:xfrm>
          <a:prstGeom prst="rect">
            <a:avLst/>
          </a:prstGeom>
          <a:noFill/>
        </p:spPr>
        <p:txBody>
          <a:bodyPr wrap="square" rtlCol="0">
            <a:spAutoFit/>
          </a:bodyPr>
          <a:lstStyle/>
          <a:p>
            <a:r>
              <a:rPr lang="en-US" sz="2000" dirty="0"/>
              <a:t>Fig. 16–20</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 of Circular Pad Caliper Brake</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5" name="Picture 4"/>
          <p:cNvPicPr>
            <a:picLocks noChangeAspect="1" noChangeArrowheads="1"/>
          </p:cNvPicPr>
          <p:nvPr/>
        </p:nvPicPr>
        <p:blipFill>
          <a:blip r:embed="rId2" cstate="print"/>
          <a:srcRect/>
          <a:stretch>
            <a:fillRect/>
          </a:stretch>
        </p:blipFill>
        <p:spPr bwMode="auto">
          <a:xfrm>
            <a:off x="2895600" y="838200"/>
            <a:ext cx="4933950" cy="352425"/>
          </a:xfrm>
          <a:prstGeom prst="rect">
            <a:avLst/>
          </a:prstGeom>
          <a:noFill/>
          <a:ln w="9525">
            <a:noFill/>
            <a:miter lim="800000"/>
            <a:headEnd/>
            <a:tailEnd/>
          </a:ln>
          <a:effectLst/>
        </p:spPr>
      </p:pic>
      <p:pic>
        <p:nvPicPr>
          <p:cNvPr id="6" name="Picture 5"/>
          <p:cNvPicPr>
            <a:picLocks noChangeAspect="1" noChangeArrowheads="1"/>
          </p:cNvPicPr>
          <p:nvPr/>
        </p:nvPicPr>
        <p:blipFill>
          <a:blip r:embed="rId3" cstate="print"/>
          <a:srcRect/>
          <a:stretch>
            <a:fillRect/>
          </a:stretch>
        </p:blipFill>
        <p:spPr bwMode="auto">
          <a:xfrm>
            <a:off x="2638425" y="1447800"/>
            <a:ext cx="5191125" cy="438150"/>
          </a:xfrm>
          <a:prstGeom prst="rect">
            <a:avLst/>
          </a:prstGeom>
          <a:noFill/>
          <a:ln w="9525">
            <a:noFill/>
            <a:miter lim="800000"/>
            <a:headEnd/>
            <a:tailEnd/>
          </a:ln>
          <a:effectLst/>
        </p:spPr>
      </p:pic>
      <p:pic>
        <p:nvPicPr>
          <p:cNvPr id="7" name="Picture 6"/>
          <p:cNvPicPr>
            <a:picLocks noChangeAspect="1" noChangeArrowheads="1"/>
          </p:cNvPicPr>
          <p:nvPr/>
        </p:nvPicPr>
        <p:blipFill>
          <a:blip r:embed="rId4" cstate="print"/>
          <a:srcRect/>
          <a:stretch>
            <a:fillRect/>
          </a:stretch>
        </p:blipFill>
        <p:spPr bwMode="auto">
          <a:xfrm>
            <a:off x="2733675" y="2133600"/>
            <a:ext cx="5095875" cy="419100"/>
          </a:xfrm>
          <a:prstGeom prst="rect">
            <a:avLst/>
          </a:prstGeom>
          <a:noFill/>
          <a:ln w="9525">
            <a:noFill/>
            <a:miter lim="800000"/>
            <a:headEnd/>
            <a:tailEnd/>
          </a:ln>
          <a:effectLst/>
        </p:spPr>
      </p:pic>
      <p:pic>
        <p:nvPicPr>
          <p:cNvPr id="8" name="Picture 6" descr="bud29281_ta16"/>
          <p:cNvPicPr>
            <a:picLocks noChangeAspect="1" noChangeArrowheads="1"/>
          </p:cNvPicPr>
          <p:nvPr/>
        </p:nvPicPr>
        <p:blipFill>
          <a:blip r:embed="rId5" cstate="print"/>
          <a:srcRect t="9577"/>
          <a:stretch>
            <a:fillRect/>
          </a:stretch>
        </p:blipFill>
        <p:spPr bwMode="auto">
          <a:xfrm>
            <a:off x="685800" y="2819400"/>
            <a:ext cx="8232775" cy="3597275"/>
          </a:xfrm>
          <a:prstGeom prst="rect">
            <a:avLst/>
          </a:prstGeom>
          <a:noFill/>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16–4</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38916" name="Picture 4"/>
          <p:cNvPicPr>
            <a:picLocks noChangeAspect="1" noChangeArrowheads="1"/>
          </p:cNvPicPr>
          <p:nvPr/>
        </p:nvPicPr>
        <p:blipFill>
          <a:blip r:embed="rId2" cstate="print"/>
          <a:srcRect/>
          <a:stretch>
            <a:fillRect/>
          </a:stretch>
        </p:blipFill>
        <p:spPr bwMode="auto">
          <a:xfrm>
            <a:off x="609599" y="2362200"/>
            <a:ext cx="923925" cy="390525"/>
          </a:xfrm>
          <a:prstGeom prst="rect">
            <a:avLst/>
          </a:prstGeom>
          <a:noFill/>
          <a:ln w="9525">
            <a:noFill/>
            <a:miter lim="800000"/>
            <a:headEnd/>
            <a:tailEnd/>
          </a:ln>
        </p:spPr>
      </p:pic>
      <p:pic>
        <p:nvPicPr>
          <p:cNvPr id="7" name="Picture 6" descr="Ex16.4.jpg"/>
          <p:cNvPicPr>
            <a:picLocks noChangeAspect="1"/>
          </p:cNvPicPr>
          <p:nvPr/>
        </p:nvPicPr>
        <p:blipFill>
          <a:blip r:embed="rId3" cstate="print"/>
          <a:stretch>
            <a:fillRect/>
          </a:stretch>
        </p:blipFill>
        <p:spPr>
          <a:xfrm>
            <a:off x="609599" y="838200"/>
            <a:ext cx="8251065" cy="1390568"/>
          </a:xfrm>
          <a:prstGeom prst="rect">
            <a:avLst/>
          </a:prstGeom>
        </p:spPr>
      </p:pic>
      <p:pic>
        <p:nvPicPr>
          <p:cNvPr id="8" name="Picture 7" descr="Ex 16.4(1).jpg"/>
          <p:cNvPicPr>
            <a:picLocks noChangeAspect="1"/>
          </p:cNvPicPr>
          <p:nvPr/>
        </p:nvPicPr>
        <p:blipFill>
          <a:blip r:embed="rId4" cstate="print"/>
          <a:stretch>
            <a:fillRect/>
          </a:stretch>
        </p:blipFill>
        <p:spPr>
          <a:xfrm>
            <a:off x="609599" y="2752725"/>
            <a:ext cx="8251066" cy="358623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Ex 16.4(2).jpg"/>
          <p:cNvPicPr>
            <a:picLocks noChangeAspect="1"/>
          </p:cNvPicPr>
          <p:nvPr/>
        </p:nvPicPr>
        <p:blipFill>
          <a:blip r:embed="rId2" cstate="print"/>
          <a:stretch>
            <a:fillRect/>
          </a:stretch>
        </p:blipFill>
        <p:spPr>
          <a:xfrm>
            <a:off x="609599" y="914400"/>
            <a:ext cx="8225307" cy="2063204"/>
          </a:xfrm>
          <a:prstGeom prst="rect">
            <a:avLst/>
          </a:prstGeom>
        </p:spPr>
      </p:pic>
      <p:sp>
        <p:nvSpPr>
          <p:cNvPr id="2" name="Title 1"/>
          <p:cNvSpPr>
            <a:spLocks noGrp="1"/>
          </p:cNvSpPr>
          <p:nvPr>
            <p:ph type="title"/>
          </p:nvPr>
        </p:nvSpPr>
        <p:spPr/>
        <p:txBody>
          <a:bodyPr/>
          <a:lstStyle/>
          <a:p>
            <a:r>
              <a:rPr lang="en-US" dirty="0"/>
              <a:t>Example 16–4</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1433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1524000"/>
            <a:ext cx="89535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2514600"/>
            <a:ext cx="89535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Cone Clutch</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4" name="Picture 6" descr="bud29281_1621"/>
          <p:cNvPicPr>
            <a:picLocks noChangeAspect="1" noChangeArrowheads="1"/>
          </p:cNvPicPr>
          <p:nvPr/>
        </p:nvPicPr>
        <p:blipFill>
          <a:blip r:embed="rId2" cstate="print"/>
          <a:srcRect t="4795"/>
          <a:stretch>
            <a:fillRect/>
          </a:stretch>
        </p:blipFill>
        <p:spPr bwMode="auto">
          <a:xfrm>
            <a:off x="1447800" y="872048"/>
            <a:ext cx="6629400" cy="5647815"/>
          </a:xfrm>
          <a:prstGeom prst="rect">
            <a:avLst/>
          </a:prstGeom>
          <a:noFill/>
        </p:spPr>
      </p:pic>
      <p:sp>
        <p:nvSpPr>
          <p:cNvPr id="5" name="TextBox 4"/>
          <p:cNvSpPr txBox="1"/>
          <p:nvPr/>
        </p:nvSpPr>
        <p:spPr>
          <a:xfrm>
            <a:off x="3886200" y="6457890"/>
            <a:ext cx="1295400" cy="400110"/>
          </a:xfrm>
          <a:prstGeom prst="rect">
            <a:avLst/>
          </a:prstGeom>
          <a:noFill/>
        </p:spPr>
        <p:txBody>
          <a:bodyPr wrap="square" rtlCol="0">
            <a:spAutoFit/>
          </a:bodyPr>
          <a:lstStyle/>
          <a:p>
            <a:r>
              <a:rPr lang="en-US" sz="2000" dirty="0"/>
              <a:t>Fig. 16–21</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 Area of Cone Clutch</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4" name="Picture 6" descr="bud29281_1622"/>
          <p:cNvPicPr>
            <a:picLocks noChangeAspect="1" noChangeArrowheads="1"/>
          </p:cNvPicPr>
          <p:nvPr/>
        </p:nvPicPr>
        <p:blipFill>
          <a:blip r:embed="rId2" cstate="print"/>
          <a:srcRect t="5271"/>
          <a:stretch>
            <a:fillRect/>
          </a:stretch>
        </p:blipFill>
        <p:spPr bwMode="auto">
          <a:xfrm>
            <a:off x="626503" y="756381"/>
            <a:ext cx="8386051" cy="5796819"/>
          </a:xfrm>
          <a:prstGeom prst="rect">
            <a:avLst/>
          </a:prstGeom>
          <a:noFill/>
        </p:spPr>
      </p:pic>
      <p:sp>
        <p:nvSpPr>
          <p:cNvPr id="5" name="TextBox 4"/>
          <p:cNvSpPr txBox="1"/>
          <p:nvPr/>
        </p:nvSpPr>
        <p:spPr>
          <a:xfrm>
            <a:off x="3886200" y="6457890"/>
            <a:ext cx="1295400" cy="400110"/>
          </a:xfrm>
          <a:prstGeom prst="rect">
            <a:avLst/>
          </a:prstGeom>
          <a:noFill/>
        </p:spPr>
        <p:txBody>
          <a:bodyPr wrap="square" rtlCol="0">
            <a:spAutoFit/>
          </a:bodyPr>
          <a:lstStyle/>
          <a:p>
            <a:r>
              <a:rPr lang="en-US" sz="2000" dirty="0"/>
              <a:t>Fig. 16–22</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Uniform Wear</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40962" name="Picture 2"/>
          <p:cNvPicPr>
            <a:picLocks noChangeAspect="1" noChangeArrowheads="1"/>
          </p:cNvPicPr>
          <p:nvPr/>
        </p:nvPicPr>
        <p:blipFill>
          <a:blip r:embed="rId2" cstate="print"/>
          <a:srcRect/>
          <a:stretch>
            <a:fillRect/>
          </a:stretch>
        </p:blipFill>
        <p:spPr bwMode="auto">
          <a:xfrm>
            <a:off x="3048000" y="762000"/>
            <a:ext cx="5010150" cy="762000"/>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1143000" y="1600200"/>
            <a:ext cx="7429500" cy="1619250"/>
          </a:xfrm>
          <a:prstGeom prst="rect">
            <a:avLst/>
          </a:prstGeom>
          <a:noFill/>
          <a:ln w="9525">
            <a:noFill/>
            <a:miter lim="800000"/>
            <a:headEnd/>
            <a:tailEnd/>
          </a:ln>
          <a:effectLst/>
        </p:spPr>
      </p:pic>
      <p:pic>
        <p:nvPicPr>
          <p:cNvPr id="6" name="Picture 3"/>
          <p:cNvPicPr>
            <a:picLocks noChangeAspect="1" noChangeArrowheads="1"/>
          </p:cNvPicPr>
          <p:nvPr/>
        </p:nvPicPr>
        <p:blipFill>
          <a:blip r:embed="rId4" cstate="print"/>
          <a:srcRect/>
          <a:stretch>
            <a:fillRect/>
          </a:stretch>
        </p:blipFill>
        <p:spPr bwMode="auto">
          <a:xfrm>
            <a:off x="1438275" y="3575685"/>
            <a:ext cx="7134225" cy="1600200"/>
          </a:xfrm>
          <a:prstGeom prst="rect">
            <a:avLst/>
          </a:prstGeom>
          <a:noFill/>
          <a:ln w="9525">
            <a:noFill/>
            <a:miter lim="800000"/>
            <a:headEnd/>
            <a:tailEnd/>
          </a:ln>
          <a:effectLst/>
        </p:spPr>
      </p:pic>
      <p:pic>
        <p:nvPicPr>
          <p:cNvPr id="7" name="Picture 4"/>
          <p:cNvPicPr>
            <a:picLocks noChangeAspect="1" noChangeArrowheads="1"/>
          </p:cNvPicPr>
          <p:nvPr/>
        </p:nvPicPr>
        <p:blipFill>
          <a:blip r:embed="rId5" cstate="print"/>
          <a:srcRect/>
          <a:stretch>
            <a:fillRect/>
          </a:stretch>
        </p:blipFill>
        <p:spPr bwMode="auto">
          <a:xfrm>
            <a:off x="3019425" y="5532120"/>
            <a:ext cx="5553075" cy="714375"/>
          </a:xfrm>
          <a:prstGeom prst="rect">
            <a:avLst/>
          </a:prstGeom>
          <a:noFill/>
          <a:ln w="9525">
            <a:noFill/>
            <a:miter lim="800000"/>
            <a:headEnd/>
            <a:tailEnd/>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Uniform Pressure</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4" name="Picture 2"/>
          <p:cNvPicPr>
            <a:picLocks noChangeAspect="1" noChangeArrowheads="1"/>
          </p:cNvPicPr>
          <p:nvPr/>
        </p:nvPicPr>
        <p:blipFill>
          <a:blip r:embed="rId2" cstate="print"/>
          <a:srcRect/>
          <a:stretch>
            <a:fillRect/>
          </a:stretch>
        </p:blipFill>
        <p:spPr bwMode="auto">
          <a:xfrm>
            <a:off x="685800" y="923925"/>
            <a:ext cx="8343900" cy="714375"/>
          </a:xfrm>
          <a:prstGeom prst="rect">
            <a:avLst/>
          </a:prstGeom>
          <a:noFill/>
          <a:ln w="9525">
            <a:noFill/>
            <a:miter lim="800000"/>
            <a:headEnd/>
            <a:tailEnd/>
          </a:ln>
          <a:effectLst/>
        </p:spPr>
      </p:pic>
      <p:pic>
        <p:nvPicPr>
          <p:cNvPr id="5" name="Picture 3"/>
          <p:cNvPicPr>
            <a:picLocks noChangeAspect="1" noChangeArrowheads="1"/>
          </p:cNvPicPr>
          <p:nvPr/>
        </p:nvPicPr>
        <p:blipFill>
          <a:blip r:embed="rId3" cstate="print"/>
          <a:srcRect/>
          <a:stretch>
            <a:fillRect/>
          </a:stretch>
        </p:blipFill>
        <p:spPr bwMode="auto">
          <a:xfrm>
            <a:off x="942975" y="1828800"/>
            <a:ext cx="8086725" cy="742950"/>
          </a:xfrm>
          <a:prstGeom prst="rect">
            <a:avLst/>
          </a:prstGeom>
          <a:noFill/>
          <a:ln w="9525">
            <a:noFill/>
            <a:miter lim="800000"/>
            <a:headEnd/>
            <a:tailEnd/>
          </a:ln>
          <a:effectLst/>
        </p:spPr>
      </p:pic>
      <p:pic>
        <p:nvPicPr>
          <p:cNvPr id="6" name="Picture 4"/>
          <p:cNvPicPr>
            <a:picLocks noChangeAspect="1" noChangeArrowheads="1"/>
          </p:cNvPicPr>
          <p:nvPr/>
        </p:nvPicPr>
        <p:blipFill>
          <a:blip r:embed="rId4" cstate="print"/>
          <a:srcRect/>
          <a:stretch>
            <a:fillRect/>
          </a:stretch>
        </p:blipFill>
        <p:spPr bwMode="auto">
          <a:xfrm>
            <a:off x="3371850" y="2762250"/>
            <a:ext cx="5657850" cy="666750"/>
          </a:xfrm>
          <a:prstGeom prst="rect">
            <a:avLst/>
          </a:prstGeom>
          <a:noFill/>
          <a:ln w="9525">
            <a:noFill/>
            <a:miter lim="800000"/>
            <a:headEnd/>
            <a:tailEnd/>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Energy Considerations</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41986" name="Picture 2"/>
          <p:cNvPicPr>
            <a:picLocks noChangeAspect="1" noChangeArrowheads="1"/>
          </p:cNvPicPr>
          <p:nvPr/>
        </p:nvPicPr>
        <p:blipFill>
          <a:blip r:embed="rId2" cstate="print"/>
          <a:srcRect/>
          <a:stretch>
            <a:fillRect/>
          </a:stretch>
        </p:blipFill>
        <p:spPr bwMode="auto">
          <a:xfrm>
            <a:off x="2667000" y="762000"/>
            <a:ext cx="4991100" cy="523875"/>
          </a:xfrm>
          <a:prstGeom prst="rect">
            <a:avLst/>
          </a:prstGeom>
          <a:noFill/>
          <a:ln w="9525">
            <a:noFill/>
            <a:miter lim="800000"/>
            <a:headEnd/>
            <a:tailEnd/>
          </a:ln>
        </p:spPr>
      </p:pic>
      <p:pic>
        <p:nvPicPr>
          <p:cNvPr id="41987" name="Picture 3"/>
          <p:cNvPicPr>
            <a:picLocks noChangeAspect="1" noChangeArrowheads="1"/>
          </p:cNvPicPr>
          <p:nvPr/>
        </p:nvPicPr>
        <p:blipFill>
          <a:blip r:embed="rId3" cstate="print"/>
          <a:srcRect/>
          <a:stretch>
            <a:fillRect/>
          </a:stretch>
        </p:blipFill>
        <p:spPr bwMode="auto">
          <a:xfrm>
            <a:off x="2590800" y="1295400"/>
            <a:ext cx="5067300" cy="523875"/>
          </a:xfrm>
          <a:prstGeom prst="rect">
            <a:avLst/>
          </a:prstGeom>
          <a:noFill/>
          <a:ln w="9525">
            <a:noFill/>
            <a:miter lim="800000"/>
            <a:headEnd/>
            <a:tailEnd/>
          </a:ln>
        </p:spPr>
      </p:pic>
      <p:pic>
        <p:nvPicPr>
          <p:cNvPr id="41988" name="Picture 4"/>
          <p:cNvPicPr>
            <a:picLocks noChangeAspect="1" noChangeArrowheads="1"/>
          </p:cNvPicPr>
          <p:nvPr/>
        </p:nvPicPr>
        <p:blipFill>
          <a:blip r:embed="rId4" cstate="print"/>
          <a:srcRect/>
          <a:stretch>
            <a:fillRect/>
          </a:stretch>
        </p:blipFill>
        <p:spPr bwMode="auto">
          <a:xfrm>
            <a:off x="2286000" y="1981200"/>
            <a:ext cx="5381625" cy="1485900"/>
          </a:xfrm>
          <a:prstGeom prst="rect">
            <a:avLst/>
          </a:prstGeom>
          <a:noFill/>
          <a:ln w="9525">
            <a:noFill/>
            <a:miter lim="800000"/>
            <a:headEnd/>
            <a:tailEnd/>
          </a:ln>
        </p:spPr>
      </p:pic>
      <p:pic>
        <p:nvPicPr>
          <p:cNvPr id="7" name="Picture 5"/>
          <p:cNvPicPr>
            <a:picLocks noChangeAspect="1" noChangeArrowheads="1"/>
          </p:cNvPicPr>
          <p:nvPr/>
        </p:nvPicPr>
        <p:blipFill>
          <a:blip r:embed="rId5" cstate="print"/>
          <a:srcRect/>
          <a:stretch>
            <a:fillRect/>
          </a:stretch>
        </p:blipFill>
        <p:spPr bwMode="auto">
          <a:xfrm>
            <a:off x="1447800" y="3657600"/>
            <a:ext cx="6696075" cy="1571625"/>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Friction Analysis of a Doorstop</a:t>
            </a:r>
          </a:p>
        </p:txBody>
      </p:sp>
      <p:sp>
        <p:nvSpPr>
          <p:cNvPr id="4" name="Footer Placeholder 3"/>
          <p:cNvSpPr>
            <a:spLocks noGrp="1"/>
          </p:cNvSpPr>
          <p:nvPr>
            <p:ph type="ftr" sz="quarter" idx="11"/>
          </p:nvPr>
        </p:nvSpPr>
        <p:spPr/>
        <p:txBody>
          <a:bodyPr/>
          <a:lstStyle/>
          <a:p>
            <a:r>
              <a:rPr lang="en-US" dirty="0"/>
              <a:t>Shigley’s Mechanical Engineering Design</a:t>
            </a:r>
          </a:p>
        </p:txBody>
      </p:sp>
      <p:sp>
        <p:nvSpPr>
          <p:cNvPr id="6" name="TextBox 5"/>
          <p:cNvSpPr txBox="1"/>
          <p:nvPr/>
        </p:nvSpPr>
        <p:spPr>
          <a:xfrm>
            <a:off x="3886200" y="5943600"/>
            <a:ext cx="1295400" cy="400110"/>
          </a:xfrm>
          <a:prstGeom prst="rect">
            <a:avLst/>
          </a:prstGeom>
          <a:noFill/>
        </p:spPr>
        <p:txBody>
          <a:bodyPr wrap="square" rtlCol="0">
            <a:spAutoFit/>
          </a:bodyPr>
          <a:lstStyle/>
          <a:p>
            <a:r>
              <a:rPr lang="en-US" sz="2000" dirty="0"/>
              <a:t>Fig. 16–2</a:t>
            </a:r>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376296"/>
            <a:ext cx="8686800" cy="4338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Energy Considerations</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8" name="Picture 6"/>
          <p:cNvPicPr>
            <a:picLocks noChangeAspect="1" noChangeArrowheads="1"/>
          </p:cNvPicPr>
          <p:nvPr/>
        </p:nvPicPr>
        <p:blipFill>
          <a:blip r:embed="rId2" cstate="print"/>
          <a:srcRect/>
          <a:stretch>
            <a:fillRect/>
          </a:stretch>
        </p:blipFill>
        <p:spPr bwMode="auto">
          <a:xfrm>
            <a:off x="3048000" y="838200"/>
            <a:ext cx="5562600" cy="685800"/>
          </a:xfrm>
          <a:prstGeom prst="rect">
            <a:avLst/>
          </a:prstGeom>
          <a:noFill/>
          <a:ln w="9525">
            <a:noFill/>
            <a:miter lim="800000"/>
            <a:headEnd/>
            <a:tailEnd/>
          </a:ln>
          <a:effectLst/>
        </p:spPr>
      </p:pic>
      <p:pic>
        <p:nvPicPr>
          <p:cNvPr id="43010" name="Picture 2"/>
          <p:cNvPicPr>
            <a:picLocks noChangeAspect="1" noChangeArrowheads="1"/>
          </p:cNvPicPr>
          <p:nvPr/>
        </p:nvPicPr>
        <p:blipFill>
          <a:blip r:embed="rId3" cstate="print"/>
          <a:srcRect/>
          <a:stretch>
            <a:fillRect/>
          </a:stretch>
        </p:blipFill>
        <p:spPr bwMode="auto">
          <a:xfrm>
            <a:off x="1981200" y="1752600"/>
            <a:ext cx="6619875" cy="828675"/>
          </a:xfrm>
          <a:prstGeom prst="rect">
            <a:avLst/>
          </a:prstGeom>
          <a:noFill/>
          <a:ln w="9525">
            <a:noFill/>
            <a:miter lim="800000"/>
            <a:headEnd/>
            <a:tailEnd/>
          </a:ln>
        </p:spPr>
      </p:pic>
      <p:pic>
        <p:nvPicPr>
          <p:cNvPr id="10" name="Picture 2"/>
          <p:cNvPicPr>
            <a:picLocks noChangeAspect="1" noChangeArrowheads="1"/>
          </p:cNvPicPr>
          <p:nvPr/>
        </p:nvPicPr>
        <p:blipFill>
          <a:blip r:embed="rId4" cstate="print"/>
          <a:srcRect/>
          <a:stretch>
            <a:fillRect/>
          </a:stretch>
        </p:blipFill>
        <p:spPr bwMode="auto">
          <a:xfrm>
            <a:off x="1295400" y="2743200"/>
            <a:ext cx="7343775" cy="1524000"/>
          </a:xfrm>
          <a:prstGeom prst="rect">
            <a:avLst/>
          </a:prstGeom>
          <a:noFill/>
          <a:ln w="9525">
            <a:noFill/>
            <a:miter lim="800000"/>
            <a:headEnd/>
            <a:tailEnd/>
          </a:ln>
          <a:effectLst/>
        </p:spPr>
      </p:pic>
      <p:pic>
        <p:nvPicPr>
          <p:cNvPr id="11" name="Picture 3"/>
          <p:cNvPicPr>
            <a:picLocks noChangeAspect="1" noChangeArrowheads="1"/>
          </p:cNvPicPr>
          <p:nvPr/>
        </p:nvPicPr>
        <p:blipFill>
          <a:blip r:embed="rId5" cstate="print"/>
          <a:srcRect/>
          <a:stretch>
            <a:fillRect/>
          </a:stretch>
        </p:blipFill>
        <p:spPr bwMode="auto">
          <a:xfrm>
            <a:off x="3505200" y="4572000"/>
            <a:ext cx="5076825" cy="619125"/>
          </a:xfrm>
          <a:prstGeom prst="rect">
            <a:avLst/>
          </a:prstGeom>
          <a:noFill/>
          <a:ln w="9525">
            <a:noFill/>
            <a:miter lim="800000"/>
            <a:headEnd/>
            <a:tailEnd/>
          </a:ln>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Temperature Rise</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2912" y="762000"/>
            <a:ext cx="8639175" cy="1924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8625" y="3857625"/>
            <a:ext cx="863917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Newton’s Cooling Model</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5" name="Picture 4" descr="Eqn 56.jpg"/>
          <p:cNvPicPr>
            <a:picLocks noChangeAspect="1"/>
          </p:cNvPicPr>
          <p:nvPr/>
        </p:nvPicPr>
        <p:blipFill>
          <a:blip r:embed="rId2" cstate="print"/>
          <a:stretch>
            <a:fillRect/>
          </a:stretch>
        </p:blipFill>
        <p:spPr>
          <a:xfrm>
            <a:off x="914400" y="838200"/>
            <a:ext cx="7887726" cy="327660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 of Braking on Temperature</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4" name="Picture 6" descr="bud29281_1623"/>
          <p:cNvPicPr>
            <a:picLocks noChangeAspect="1" noChangeArrowheads="1"/>
          </p:cNvPicPr>
          <p:nvPr/>
        </p:nvPicPr>
        <p:blipFill>
          <a:blip r:embed="rId2" cstate="print"/>
          <a:srcRect t="13252"/>
          <a:stretch>
            <a:fillRect/>
          </a:stretch>
        </p:blipFill>
        <p:spPr bwMode="auto">
          <a:xfrm>
            <a:off x="990600" y="990600"/>
            <a:ext cx="7860649" cy="5439114"/>
          </a:xfrm>
          <a:prstGeom prst="rect">
            <a:avLst/>
          </a:prstGeom>
          <a:noFill/>
        </p:spPr>
      </p:pic>
      <p:sp>
        <p:nvSpPr>
          <p:cNvPr id="5" name="TextBox 4"/>
          <p:cNvSpPr txBox="1"/>
          <p:nvPr/>
        </p:nvSpPr>
        <p:spPr>
          <a:xfrm>
            <a:off x="4419600" y="6457890"/>
            <a:ext cx="1295400" cy="400110"/>
          </a:xfrm>
          <a:prstGeom prst="rect">
            <a:avLst/>
          </a:prstGeom>
          <a:noFill/>
        </p:spPr>
        <p:txBody>
          <a:bodyPr wrap="square" rtlCol="0">
            <a:spAutoFit/>
          </a:bodyPr>
          <a:lstStyle/>
          <a:p>
            <a:r>
              <a:rPr lang="en-US" sz="2000" dirty="0"/>
              <a:t>Fig. 16–23</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Rate of Heat Transfer </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4" name="Picture 2"/>
          <p:cNvPicPr>
            <a:picLocks noChangeAspect="1" noChangeArrowheads="1"/>
          </p:cNvPicPr>
          <p:nvPr/>
        </p:nvPicPr>
        <p:blipFill>
          <a:blip r:embed="rId2" cstate="print"/>
          <a:srcRect/>
          <a:stretch>
            <a:fillRect/>
          </a:stretch>
        </p:blipFill>
        <p:spPr bwMode="auto">
          <a:xfrm>
            <a:off x="1752600" y="838200"/>
            <a:ext cx="7105650" cy="400050"/>
          </a:xfrm>
          <a:prstGeom prst="rect">
            <a:avLst/>
          </a:prstGeom>
          <a:noFill/>
          <a:ln w="9525">
            <a:noFill/>
            <a:miter lim="800000"/>
            <a:headEnd/>
            <a:tailEnd/>
          </a:ln>
          <a:effectLst/>
        </p:spPr>
      </p:pic>
      <p:pic>
        <p:nvPicPr>
          <p:cNvPr id="6" name="Picture 5" descr="Eqn 57.jpg"/>
          <p:cNvPicPr>
            <a:picLocks noChangeAspect="1"/>
          </p:cNvPicPr>
          <p:nvPr/>
        </p:nvPicPr>
        <p:blipFill>
          <a:blip r:embed="rId3" cstate="print"/>
          <a:stretch>
            <a:fillRect/>
          </a:stretch>
        </p:blipFill>
        <p:spPr>
          <a:xfrm>
            <a:off x="1143000" y="1371600"/>
            <a:ext cx="6645854" cy="236220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Heat-Transfer Coefficient in Still Air</a:t>
            </a:r>
          </a:p>
        </p:txBody>
      </p:sp>
      <p:sp>
        <p:nvSpPr>
          <p:cNvPr id="3" name="Footer Placeholder 2"/>
          <p:cNvSpPr>
            <a:spLocks noGrp="1"/>
          </p:cNvSpPr>
          <p:nvPr>
            <p:ph type="ftr" sz="quarter" idx="11"/>
          </p:nvPr>
        </p:nvSpPr>
        <p:spPr/>
        <p:txBody>
          <a:bodyPr/>
          <a:lstStyle/>
          <a:p>
            <a:r>
              <a:rPr lang="en-US" dirty="0"/>
              <a:t>Shigley’s Mechanical Engineering Design</a:t>
            </a:r>
          </a:p>
        </p:txBody>
      </p:sp>
      <p:sp>
        <p:nvSpPr>
          <p:cNvPr id="5" name="TextBox 4"/>
          <p:cNvSpPr txBox="1"/>
          <p:nvPr/>
        </p:nvSpPr>
        <p:spPr>
          <a:xfrm>
            <a:off x="2209800" y="6457890"/>
            <a:ext cx="1524000" cy="400110"/>
          </a:xfrm>
          <a:prstGeom prst="rect">
            <a:avLst/>
          </a:prstGeom>
          <a:noFill/>
        </p:spPr>
        <p:txBody>
          <a:bodyPr wrap="square" rtlCol="0">
            <a:spAutoFit/>
          </a:bodyPr>
          <a:lstStyle/>
          <a:p>
            <a:r>
              <a:rPr lang="en-US" sz="2000" dirty="0"/>
              <a:t>Fig. 16–24</a:t>
            </a:r>
            <a:r>
              <a:rPr lang="en-US" sz="2000" i="1" dirty="0"/>
              <a:t>a</a:t>
            </a:r>
            <a:endParaRPr lang="en-US" sz="2000" dirty="0"/>
          </a:p>
        </p:txBody>
      </p:sp>
      <p:pic>
        <p:nvPicPr>
          <p:cNvPr id="6" name="Picture 5" descr="Fig 16.24 a.jpg"/>
          <p:cNvPicPr>
            <a:picLocks noChangeAspect="1"/>
          </p:cNvPicPr>
          <p:nvPr/>
        </p:nvPicPr>
        <p:blipFill>
          <a:blip r:embed="rId2" cstate="print"/>
          <a:stretch>
            <a:fillRect/>
          </a:stretch>
        </p:blipFill>
        <p:spPr>
          <a:xfrm>
            <a:off x="1447800" y="1219200"/>
            <a:ext cx="4800600" cy="4113618"/>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Ventilation Factors</a:t>
            </a:r>
          </a:p>
        </p:txBody>
      </p:sp>
      <p:sp>
        <p:nvSpPr>
          <p:cNvPr id="3" name="Footer Placeholder 2"/>
          <p:cNvSpPr>
            <a:spLocks noGrp="1"/>
          </p:cNvSpPr>
          <p:nvPr>
            <p:ph type="ftr" sz="quarter" idx="11"/>
          </p:nvPr>
        </p:nvSpPr>
        <p:spPr/>
        <p:txBody>
          <a:bodyPr/>
          <a:lstStyle/>
          <a:p>
            <a:r>
              <a:rPr lang="en-US" dirty="0"/>
              <a:t>Shigley’s Mechanical Engineering Design</a:t>
            </a:r>
          </a:p>
        </p:txBody>
      </p:sp>
      <p:sp>
        <p:nvSpPr>
          <p:cNvPr id="5" name="TextBox 4"/>
          <p:cNvSpPr txBox="1"/>
          <p:nvPr/>
        </p:nvSpPr>
        <p:spPr>
          <a:xfrm>
            <a:off x="3886200" y="6457890"/>
            <a:ext cx="1447800" cy="400110"/>
          </a:xfrm>
          <a:prstGeom prst="rect">
            <a:avLst/>
          </a:prstGeom>
          <a:noFill/>
        </p:spPr>
        <p:txBody>
          <a:bodyPr wrap="square" rtlCol="0">
            <a:spAutoFit/>
          </a:bodyPr>
          <a:lstStyle/>
          <a:p>
            <a:r>
              <a:rPr lang="en-US" sz="2000" dirty="0"/>
              <a:t>Fig. 16–24</a:t>
            </a:r>
            <a:r>
              <a:rPr lang="en-US" sz="2000" i="1" dirty="0"/>
              <a:t>b</a:t>
            </a:r>
            <a:endParaRPr lang="en-US" sz="2000" dirty="0"/>
          </a:p>
        </p:txBody>
      </p:sp>
      <p:pic>
        <p:nvPicPr>
          <p:cNvPr id="6" name="Picture 5" descr="Fig 16.24 b.jpg"/>
          <p:cNvPicPr>
            <a:picLocks noChangeAspect="1"/>
          </p:cNvPicPr>
          <p:nvPr/>
        </p:nvPicPr>
        <p:blipFill>
          <a:blip r:embed="rId2" cstate="print"/>
          <a:stretch>
            <a:fillRect/>
          </a:stretch>
        </p:blipFill>
        <p:spPr>
          <a:xfrm>
            <a:off x="2286000" y="1371600"/>
            <a:ext cx="4419600" cy="433430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3177"/>
            <a:ext cx="7498080" cy="461665"/>
          </a:xfrm>
        </p:spPr>
        <p:txBody>
          <a:bodyPr/>
          <a:lstStyle/>
          <a:p>
            <a:r>
              <a:rPr lang="en-US" dirty="0"/>
              <a:t>Energy Analysis</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4" name="Picture 4"/>
          <p:cNvPicPr>
            <a:picLocks noChangeAspect="1" noChangeArrowheads="1"/>
          </p:cNvPicPr>
          <p:nvPr/>
        </p:nvPicPr>
        <p:blipFill>
          <a:blip r:embed="rId2" cstate="print"/>
          <a:srcRect/>
          <a:stretch>
            <a:fillRect/>
          </a:stretch>
        </p:blipFill>
        <p:spPr bwMode="auto">
          <a:xfrm>
            <a:off x="2971800" y="762000"/>
            <a:ext cx="5753100" cy="638175"/>
          </a:xfrm>
          <a:prstGeom prst="rect">
            <a:avLst/>
          </a:prstGeom>
          <a:noFill/>
          <a:ln w="9525">
            <a:noFill/>
            <a:miter lim="800000"/>
            <a:headEnd/>
            <a:tailEnd/>
          </a:ln>
          <a:effectLst/>
        </p:spPr>
      </p:pic>
      <p:pic>
        <p:nvPicPr>
          <p:cNvPr id="5" name="Picture 5"/>
          <p:cNvPicPr>
            <a:picLocks noChangeAspect="1" noChangeArrowheads="1"/>
          </p:cNvPicPr>
          <p:nvPr/>
        </p:nvPicPr>
        <p:blipFill>
          <a:blip r:embed="rId3" cstate="print"/>
          <a:srcRect/>
          <a:stretch>
            <a:fillRect/>
          </a:stretch>
        </p:blipFill>
        <p:spPr bwMode="auto">
          <a:xfrm>
            <a:off x="3581400" y="1600200"/>
            <a:ext cx="5114925" cy="685800"/>
          </a:xfrm>
          <a:prstGeom prst="rect">
            <a:avLst/>
          </a:prstGeom>
          <a:noFill/>
          <a:ln w="9525">
            <a:noFill/>
            <a:miter lim="800000"/>
            <a:headEnd/>
            <a:tailEnd/>
          </a:ln>
          <a:effectLst/>
        </p:spPr>
      </p:pic>
      <p:pic>
        <p:nvPicPr>
          <p:cNvPr id="46082" name="Picture 2"/>
          <p:cNvPicPr>
            <a:picLocks noChangeAspect="1" noChangeArrowheads="1"/>
          </p:cNvPicPr>
          <p:nvPr/>
        </p:nvPicPr>
        <p:blipFill>
          <a:blip r:embed="rId4" cstate="print"/>
          <a:srcRect/>
          <a:stretch>
            <a:fillRect/>
          </a:stretch>
        </p:blipFill>
        <p:spPr bwMode="auto">
          <a:xfrm>
            <a:off x="2895600" y="2438400"/>
            <a:ext cx="3105150" cy="828675"/>
          </a:xfrm>
          <a:prstGeom prst="rect">
            <a:avLst/>
          </a:prstGeom>
          <a:noFill/>
          <a:ln w="9525">
            <a:noFill/>
            <a:miter lim="800000"/>
            <a:headEnd/>
            <a:tailEnd/>
          </a:ln>
        </p:spPr>
      </p:pic>
      <p:pic>
        <p:nvPicPr>
          <p:cNvPr id="7" name="Picture 2"/>
          <p:cNvPicPr>
            <a:picLocks noChangeAspect="1" noChangeArrowheads="1"/>
          </p:cNvPicPr>
          <p:nvPr/>
        </p:nvPicPr>
        <p:blipFill>
          <a:blip r:embed="rId5" cstate="print"/>
          <a:srcRect/>
          <a:stretch>
            <a:fillRect/>
          </a:stretch>
        </p:blipFill>
        <p:spPr bwMode="auto">
          <a:xfrm>
            <a:off x="2752725" y="3429000"/>
            <a:ext cx="6010275" cy="695325"/>
          </a:xfrm>
          <a:prstGeom prst="rect">
            <a:avLst/>
          </a:prstGeom>
          <a:noFill/>
          <a:ln w="9525">
            <a:noFill/>
            <a:miter lim="800000"/>
            <a:headEnd/>
            <a:tailEnd/>
          </a:ln>
          <a:effec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16–5</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47108" name="Picture 4"/>
          <p:cNvPicPr>
            <a:picLocks noChangeAspect="1" noChangeArrowheads="1"/>
          </p:cNvPicPr>
          <p:nvPr/>
        </p:nvPicPr>
        <p:blipFill>
          <a:blip r:embed="rId2" cstate="print"/>
          <a:srcRect/>
          <a:stretch>
            <a:fillRect/>
          </a:stretch>
        </p:blipFill>
        <p:spPr bwMode="auto">
          <a:xfrm>
            <a:off x="609599" y="3352798"/>
            <a:ext cx="876300" cy="352425"/>
          </a:xfrm>
          <a:prstGeom prst="rect">
            <a:avLst/>
          </a:prstGeom>
          <a:noFill/>
          <a:ln w="9525">
            <a:noFill/>
            <a:miter lim="800000"/>
            <a:headEnd/>
            <a:tailEnd/>
          </a:ln>
        </p:spPr>
      </p:pic>
      <p:pic>
        <p:nvPicPr>
          <p:cNvPr id="7" name="Picture 6" descr="Ex 16.5.jpg"/>
          <p:cNvPicPr>
            <a:picLocks noChangeAspect="1"/>
          </p:cNvPicPr>
          <p:nvPr/>
        </p:nvPicPr>
        <p:blipFill>
          <a:blip r:embed="rId3" cstate="print"/>
          <a:stretch>
            <a:fillRect/>
          </a:stretch>
        </p:blipFill>
        <p:spPr>
          <a:xfrm>
            <a:off x="609599" y="838199"/>
            <a:ext cx="8225307" cy="2127053"/>
          </a:xfrm>
          <a:prstGeom prst="rect">
            <a:avLst/>
          </a:prstGeom>
        </p:spPr>
      </p:pic>
      <p:pic>
        <p:nvPicPr>
          <p:cNvPr id="9" name="Picture 8" descr="Ex 16.5(1).jpg"/>
          <p:cNvPicPr>
            <a:picLocks noChangeAspect="1"/>
          </p:cNvPicPr>
          <p:nvPr/>
        </p:nvPicPr>
        <p:blipFill>
          <a:blip r:embed="rId4" cstate="print"/>
          <a:stretch>
            <a:fillRect/>
          </a:stretch>
        </p:blipFill>
        <p:spPr>
          <a:xfrm>
            <a:off x="1741722" y="3352798"/>
            <a:ext cx="7093184" cy="2998744"/>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16–5</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5" name="Picture 4" descr="Ex 16.5(2).jpg"/>
          <p:cNvPicPr>
            <a:picLocks noChangeAspect="1"/>
          </p:cNvPicPr>
          <p:nvPr/>
        </p:nvPicPr>
        <p:blipFill>
          <a:blip r:embed="rId2" cstate="print"/>
          <a:stretch>
            <a:fillRect/>
          </a:stretch>
        </p:blipFill>
        <p:spPr>
          <a:xfrm>
            <a:off x="1600200" y="838201"/>
            <a:ext cx="6411651" cy="264749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Friction Analysis of a Doorstop</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3074" name="Picture 2"/>
          <p:cNvPicPr>
            <a:picLocks noChangeAspect="1" noChangeArrowheads="1"/>
          </p:cNvPicPr>
          <p:nvPr/>
        </p:nvPicPr>
        <p:blipFill>
          <a:blip r:embed="rId2" cstate="print"/>
          <a:srcRect/>
          <a:stretch>
            <a:fillRect/>
          </a:stretch>
        </p:blipFill>
        <p:spPr bwMode="auto">
          <a:xfrm>
            <a:off x="685800" y="762000"/>
            <a:ext cx="8248650" cy="1781175"/>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2133600" y="2662237"/>
            <a:ext cx="4667250" cy="819150"/>
          </a:xfrm>
          <a:prstGeom prst="rect">
            <a:avLst/>
          </a:prstGeom>
          <a:noFill/>
          <a:ln w="9525">
            <a:noFill/>
            <a:miter lim="800000"/>
            <a:headEnd/>
            <a:tailEnd/>
          </a:ln>
        </p:spPr>
      </p:pic>
      <p:pic>
        <p:nvPicPr>
          <p:cNvPr id="3076" name="Picture 4"/>
          <p:cNvPicPr>
            <a:picLocks noChangeAspect="1" noChangeArrowheads="1"/>
          </p:cNvPicPr>
          <p:nvPr/>
        </p:nvPicPr>
        <p:blipFill>
          <a:blip r:embed="rId4" cstate="print"/>
          <a:srcRect/>
          <a:stretch>
            <a:fillRect/>
          </a:stretch>
        </p:blipFill>
        <p:spPr bwMode="auto">
          <a:xfrm>
            <a:off x="1200150" y="3600449"/>
            <a:ext cx="7734300" cy="781050"/>
          </a:xfrm>
          <a:prstGeom prst="rect">
            <a:avLst/>
          </a:prstGeom>
          <a:noFill/>
          <a:ln w="9525">
            <a:noFill/>
            <a:miter lim="800000"/>
            <a:headEnd/>
            <a:tailEnd/>
          </a:ln>
        </p:spPr>
      </p:pic>
      <p:pic>
        <p:nvPicPr>
          <p:cNvPr id="3077" name="Picture 5"/>
          <p:cNvPicPr>
            <a:picLocks noChangeAspect="1" noChangeArrowheads="1"/>
          </p:cNvPicPr>
          <p:nvPr/>
        </p:nvPicPr>
        <p:blipFill>
          <a:blip r:embed="rId5" cstate="print"/>
          <a:srcRect/>
          <a:stretch>
            <a:fillRect/>
          </a:stretch>
        </p:blipFill>
        <p:spPr bwMode="auto">
          <a:xfrm>
            <a:off x="2209800" y="4500561"/>
            <a:ext cx="5229225" cy="790575"/>
          </a:xfrm>
          <a:prstGeom prst="rect">
            <a:avLst/>
          </a:prstGeom>
          <a:noFill/>
          <a:ln w="9525">
            <a:noFill/>
            <a:miter lim="800000"/>
            <a:headEnd/>
            <a:tailEnd/>
          </a:ln>
        </p:spPr>
      </p:pic>
      <p:pic>
        <p:nvPicPr>
          <p:cNvPr id="3078" name="Picture 6"/>
          <p:cNvPicPr>
            <a:picLocks noChangeAspect="1" noChangeArrowheads="1"/>
          </p:cNvPicPr>
          <p:nvPr/>
        </p:nvPicPr>
        <p:blipFill>
          <a:blip r:embed="rId6" cstate="print"/>
          <a:srcRect/>
          <a:stretch>
            <a:fillRect/>
          </a:stretch>
        </p:blipFill>
        <p:spPr bwMode="auto">
          <a:xfrm>
            <a:off x="1104900" y="5410200"/>
            <a:ext cx="7829550" cy="838200"/>
          </a:xfrm>
          <a:prstGeom prst="rect">
            <a:avLst/>
          </a:prstGeom>
          <a:noFill/>
          <a:ln w="9525">
            <a:noFill/>
            <a:miter lim="800000"/>
            <a:headEnd/>
            <a:tailEnd/>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Ex 16.5(3).jpg"/>
          <p:cNvPicPr>
            <a:picLocks noChangeAspect="1"/>
          </p:cNvPicPr>
          <p:nvPr/>
        </p:nvPicPr>
        <p:blipFill>
          <a:blip r:embed="rId2" cstate="print"/>
          <a:stretch>
            <a:fillRect/>
          </a:stretch>
        </p:blipFill>
        <p:spPr>
          <a:xfrm>
            <a:off x="594575" y="914399"/>
            <a:ext cx="8266090" cy="4016659"/>
          </a:xfrm>
          <a:prstGeom prst="rect">
            <a:avLst/>
          </a:prstGeom>
        </p:spPr>
      </p:pic>
      <p:sp>
        <p:nvSpPr>
          <p:cNvPr id="2" name="Title 1"/>
          <p:cNvSpPr>
            <a:spLocks noGrp="1"/>
          </p:cNvSpPr>
          <p:nvPr>
            <p:ph type="title"/>
          </p:nvPr>
        </p:nvSpPr>
        <p:spPr/>
        <p:txBody>
          <a:bodyPr/>
          <a:lstStyle/>
          <a:p>
            <a:r>
              <a:rPr lang="en-US" dirty="0"/>
              <a:t>Example 16–5</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1126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91450" y="2922728"/>
            <a:ext cx="89535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91450" y="2209800"/>
            <a:ext cx="89535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3177"/>
            <a:ext cx="7498080" cy="461665"/>
          </a:xfrm>
        </p:spPr>
        <p:txBody>
          <a:bodyPr/>
          <a:lstStyle/>
          <a:p>
            <a:r>
              <a:rPr lang="en-US" dirty="0"/>
              <a:t>Area of Friction Material for Average Braking Power</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5" name="Picture 4" descr="Tab 16.2.jpg"/>
          <p:cNvPicPr>
            <a:picLocks noChangeAspect="1"/>
          </p:cNvPicPr>
          <p:nvPr/>
        </p:nvPicPr>
        <p:blipFill>
          <a:blip r:embed="rId2" cstate="print"/>
          <a:stretch>
            <a:fillRect/>
          </a:stretch>
        </p:blipFill>
        <p:spPr>
          <a:xfrm>
            <a:off x="533400" y="762000"/>
            <a:ext cx="8255498" cy="304800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Characteristics of Friction Materials</a:t>
            </a:r>
          </a:p>
        </p:txBody>
      </p:sp>
      <p:sp>
        <p:nvSpPr>
          <p:cNvPr id="3" name="Footer Placeholder 2"/>
          <p:cNvSpPr>
            <a:spLocks noGrp="1"/>
          </p:cNvSpPr>
          <p:nvPr>
            <p:ph type="ftr" sz="quarter" idx="11"/>
          </p:nvPr>
        </p:nvSpPr>
        <p:spPr/>
        <p:txBody>
          <a:bodyPr/>
          <a:lstStyle/>
          <a:p>
            <a:r>
              <a:rPr lang="en-US" dirty="0"/>
              <a:t>Shigley’s Mechanical Engineering Design</a:t>
            </a:r>
          </a:p>
        </p:txBody>
      </p:sp>
      <p:sp>
        <p:nvSpPr>
          <p:cNvPr id="5" name="TextBox 4"/>
          <p:cNvSpPr txBox="1"/>
          <p:nvPr/>
        </p:nvSpPr>
        <p:spPr>
          <a:xfrm>
            <a:off x="4343400" y="5562600"/>
            <a:ext cx="1447800" cy="400110"/>
          </a:xfrm>
          <a:prstGeom prst="rect">
            <a:avLst/>
          </a:prstGeom>
          <a:noFill/>
        </p:spPr>
        <p:txBody>
          <a:bodyPr wrap="square" rtlCol="0">
            <a:spAutoFit/>
          </a:bodyPr>
          <a:lstStyle/>
          <a:p>
            <a:r>
              <a:rPr lang="en-US" sz="2000" dirty="0"/>
              <a:t>Table 16–3</a:t>
            </a:r>
          </a:p>
        </p:txBody>
      </p:sp>
      <p:pic>
        <p:nvPicPr>
          <p:cNvPr id="7" name="Picture 6" descr="Tab 16.3.jpg"/>
          <p:cNvPicPr>
            <a:picLocks noChangeAspect="1"/>
          </p:cNvPicPr>
          <p:nvPr/>
        </p:nvPicPr>
        <p:blipFill>
          <a:blip r:embed="rId2" cstate="print"/>
          <a:stretch>
            <a:fillRect/>
          </a:stretch>
        </p:blipFill>
        <p:spPr>
          <a:xfrm>
            <a:off x="547350" y="838200"/>
            <a:ext cx="8305801" cy="4086434"/>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Properties of Brake Linings</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4" name="Picture 6" descr="bud29281_ta16"/>
          <p:cNvPicPr>
            <a:picLocks noChangeAspect="1" noChangeArrowheads="1"/>
          </p:cNvPicPr>
          <p:nvPr/>
        </p:nvPicPr>
        <p:blipFill>
          <a:blip r:embed="rId2" cstate="print"/>
          <a:srcRect l="31731" t="7307"/>
          <a:stretch>
            <a:fillRect/>
          </a:stretch>
        </p:blipFill>
        <p:spPr bwMode="auto">
          <a:xfrm>
            <a:off x="762000" y="762000"/>
            <a:ext cx="7883270" cy="5780602"/>
          </a:xfrm>
          <a:prstGeom prst="rect">
            <a:avLst/>
          </a:prstGeom>
          <a:noFill/>
        </p:spPr>
      </p:pic>
      <p:sp>
        <p:nvSpPr>
          <p:cNvPr id="5" name="TextBox 4"/>
          <p:cNvSpPr txBox="1"/>
          <p:nvPr/>
        </p:nvSpPr>
        <p:spPr>
          <a:xfrm>
            <a:off x="4267200" y="6457890"/>
            <a:ext cx="1447800" cy="400110"/>
          </a:xfrm>
          <a:prstGeom prst="rect">
            <a:avLst/>
          </a:prstGeom>
          <a:noFill/>
        </p:spPr>
        <p:txBody>
          <a:bodyPr wrap="square" rtlCol="0">
            <a:spAutoFit/>
          </a:bodyPr>
          <a:lstStyle/>
          <a:p>
            <a:r>
              <a:rPr lang="en-US" sz="2000" dirty="0"/>
              <a:t>Table 16–4</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Friction Materials for Clutches</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4" name="Picture 8" descr="bud29281_ta16"/>
          <p:cNvPicPr>
            <a:picLocks noChangeAspect="1" noChangeArrowheads="1"/>
          </p:cNvPicPr>
          <p:nvPr/>
        </p:nvPicPr>
        <p:blipFill>
          <a:blip r:embed="rId2" cstate="print"/>
          <a:srcRect t="4850" b="3439"/>
          <a:stretch>
            <a:fillRect/>
          </a:stretch>
        </p:blipFill>
        <p:spPr bwMode="auto">
          <a:xfrm>
            <a:off x="24619" y="762000"/>
            <a:ext cx="9119381" cy="5486400"/>
          </a:xfrm>
          <a:prstGeom prst="rect">
            <a:avLst/>
          </a:prstGeom>
          <a:noFill/>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Positive-Contact Clutches</a:t>
            </a:r>
          </a:p>
        </p:txBody>
      </p:sp>
      <p:sp>
        <p:nvSpPr>
          <p:cNvPr id="3" name="Content Placeholder 2"/>
          <p:cNvSpPr>
            <a:spLocks noGrp="1"/>
          </p:cNvSpPr>
          <p:nvPr>
            <p:ph idx="1"/>
          </p:nvPr>
        </p:nvSpPr>
        <p:spPr>
          <a:xfrm>
            <a:off x="381000" y="733424"/>
            <a:ext cx="4495800" cy="5819775"/>
          </a:xfrm>
        </p:spPr>
        <p:txBody>
          <a:bodyPr/>
          <a:lstStyle/>
          <a:p>
            <a:r>
              <a:rPr lang="en-US" dirty="0"/>
              <a:t>Characteristics of positive-contact clutches</a:t>
            </a:r>
          </a:p>
          <a:p>
            <a:pPr lvl="1"/>
            <a:r>
              <a:rPr lang="en-US" dirty="0"/>
              <a:t>No slip</a:t>
            </a:r>
          </a:p>
          <a:p>
            <a:pPr lvl="1"/>
            <a:r>
              <a:rPr lang="en-US" dirty="0"/>
              <a:t>No heat generated</a:t>
            </a:r>
          </a:p>
          <a:p>
            <a:pPr lvl="1"/>
            <a:r>
              <a:rPr lang="en-US" dirty="0"/>
              <a:t>Cannot be engaged at high speeds</a:t>
            </a:r>
          </a:p>
          <a:p>
            <a:pPr lvl="1"/>
            <a:r>
              <a:rPr lang="en-US" dirty="0"/>
              <a:t>Sometimes cannot be engaged when both shafts are at rest</a:t>
            </a:r>
          </a:p>
          <a:p>
            <a:pPr lvl="1"/>
            <a:r>
              <a:rPr lang="en-US" dirty="0"/>
              <a:t>Engagement is accompanied by shock</a:t>
            </a:r>
          </a:p>
        </p:txBody>
      </p:sp>
      <p:sp>
        <p:nvSpPr>
          <p:cNvPr id="4" name="Footer Placeholder 3"/>
          <p:cNvSpPr>
            <a:spLocks noGrp="1"/>
          </p:cNvSpPr>
          <p:nvPr>
            <p:ph type="ftr" sz="quarter" idx="11"/>
          </p:nvPr>
        </p:nvSpPr>
        <p:spPr/>
        <p:txBody>
          <a:bodyPr/>
          <a:lstStyle/>
          <a:p>
            <a:r>
              <a:rPr lang="en-US" dirty="0"/>
              <a:t>Shigley’s Mechanical Engineering Design</a:t>
            </a:r>
          </a:p>
        </p:txBody>
      </p:sp>
      <p:pic>
        <p:nvPicPr>
          <p:cNvPr id="50178" name="Picture 2"/>
          <p:cNvPicPr>
            <a:picLocks noChangeAspect="1" noChangeArrowheads="1"/>
          </p:cNvPicPr>
          <p:nvPr/>
        </p:nvPicPr>
        <p:blipFill>
          <a:blip r:embed="rId2" cstate="print"/>
          <a:srcRect/>
          <a:stretch>
            <a:fillRect/>
          </a:stretch>
        </p:blipFill>
        <p:spPr bwMode="auto">
          <a:xfrm>
            <a:off x="4810125" y="762000"/>
            <a:ext cx="4333875" cy="4400550"/>
          </a:xfrm>
          <a:prstGeom prst="rect">
            <a:avLst/>
          </a:prstGeom>
          <a:noFill/>
          <a:ln w="9525">
            <a:noFill/>
            <a:miter lim="800000"/>
            <a:headEnd/>
            <a:tailEnd/>
          </a:ln>
        </p:spPr>
      </p:pic>
      <p:sp>
        <p:nvSpPr>
          <p:cNvPr id="6" name="TextBox 5"/>
          <p:cNvSpPr txBox="1"/>
          <p:nvPr/>
        </p:nvSpPr>
        <p:spPr>
          <a:xfrm>
            <a:off x="5791200" y="5181600"/>
            <a:ext cx="3200400" cy="461665"/>
          </a:xfrm>
          <a:prstGeom prst="rect">
            <a:avLst/>
          </a:prstGeom>
          <a:noFill/>
        </p:spPr>
        <p:txBody>
          <a:bodyPr wrap="square" rtlCol="0">
            <a:spAutoFit/>
          </a:bodyPr>
          <a:lstStyle/>
          <a:p>
            <a:r>
              <a:rPr lang="en-US" sz="2400" dirty="0"/>
              <a:t>Square-jaw Clutch</a:t>
            </a:r>
          </a:p>
        </p:txBody>
      </p:sp>
      <p:sp>
        <p:nvSpPr>
          <p:cNvPr id="7" name="TextBox 6"/>
          <p:cNvSpPr txBox="1"/>
          <p:nvPr/>
        </p:nvSpPr>
        <p:spPr>
          <a:xfrm>
            <a:off x="6400800" y="5791200"/>
            <a:ext cx="1524000" cy="400110"/>
          </a:xfrm>
          <a:prstGeom prst="rect">
            <a:avLst/>
          </a:prstGeom>
          <a:noFill/>
        </p:spPr>
        <p:txBody>
          <a:bodyPr wrap="square" rtlCol="0">
            <a:spAutoFit/>
          </a:bodyPr>
          <a:lstStyle/>
          <a:p>
            <a:r>
              <a:rPr lang="en-US" sz="2000" dirty="0"/>
              <a:t>Fig. 16–25</a:t>
            </a:r>
            <a:r>
              <a:rPr lang="en-US" sz="2000" i="1" dirty="0"/>
              <a:t>a</a:t>
            </a:r>
            <a:endParaRPr lang="en-US" sz="200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Overload Release Clutch</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51202" name="Picture 2"/>
          <p:cNvPicPr>
            <a:picLocks noChangeAspect="1" noChangeArrowheads="1"/>
          </p:cNvPicPr>
          <p:nvPr/>
        </p:nvPicPr>
        <p:blipFill>
          <a:blip r:embed="rId2" cstate="print"/>
          <a:srcRect/>
          <a:stretch>
            <a:fillRect/>
          </a:stretch>
        </p:blipFill>
        <p:spPr bwMode="auto">
          <a:xfrm>
            <a:off x="2743200" y="1524000"/>
            <a:ext cx="4183602" cy="3429000"/>
          </a:xfrm>
          <a:prstGeom prst="rect">
            <a:avLst/>
          </a:prstGeom>
          <a:noFill/>
          <a:ln w="9525">
            <a:noFill/>
            <a:miter lim="800000"/>
            <a:headEnd/>
            <a:tailEnd/>
          </a:ln>
        </p:spPr>
      </p:pic>
      <p:sp>
        <p:nvSpPr>
          <p:cNvPr id="5" name="TextBox 4"/>
          <p:cNvSpPr txBox="1"/>
          <p:nvPr/>
        </p:nvSpPr>
        <p:spPr>
          <a:xfrm>
            <a:off x="3962400" y="5105400"/>
            <a:ext cx="1524000" cy="400110"/>
          </a:xfrm>
          <a:prstGeom prst="rect">
            <a:avLst/>
          </a:prstGeom>
          <a:noFill/>
        </p:spPr>
        <p:txBody>
          <a:bodyPr wrap="square" rtlCol="0">
            <a:spAutoFit/>
          </a:bodyPr>
          <a:lstStyle/>
          <a:p>
            <a:r>
              <a:rPr lang="en-US" sz="2000" dirty="0"/>
              <a:t>Fig. 16–25</a:t>
            </a:r>
            <a:r>
              <a:rPr lang="en-US" sz="2000" i="1" dirty="0"/>
              <a:t>b</a:t>
            </a:r>
            <a:endParaRPr lang="en-US" sz="2000"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Shaft Couplings</a:t>
            </a:r>
          </a:p>
        </p:txBody>
      </p:sp>
      <p:sp>
        <p:nvSpPr>
          <p:cNvPr id="4" name="Footer Placeholder 3"/>
          <p:cNvSpPr>
            <a:spLocks noGrp="1"/>
          </p:cNvSpPr>
          <p:nvPr>
            <p:ph type="ftr" sz="quarter" idx="11"/>
          </p:nvPr>
        </p:nvSpPr>
        <p:spPr/>
        <p:txBody>
          <a:bodyPr/>
          <a:lstStyle/>
          <a:p>
            <a:r>
              <a:rPr lang="en-US" dirty="0"/>
              <a:t>Shigley’s Mechanical Engineering Design</a:t>
            </a:r>
          </a:p>
        </p:txBody>
      </p:sp>
      <p:pic>
        <p:nvPicPr>
          <p:cNvPr id="5" name="Picture 7" descr="bud29281_1626"/>
          <p:cNvPicPr>
            <a:picLocks noChangeAspect="1" noChangeArrowheads="1"/>
          </p:cNvPicPr>
          <p:nvPr/>
        </p:nvPicPr>
        <p:blipFill>
          <a:blip r:embed="rId2" cstate="print"/>
          <a:srcRect t="3448"/>
          <a:stretch>
            <a:fillRect/>
          </a:stretch>
        </p:blipFill>
        <p:spPr bwMode="auto">
          <a:xfrm>
            <a:off x="3538402" y="1066800"/>
            <a:ext cx="5605598" cy="4267200"/>
          </a:xfrm>
          <a:prstGeom prst="rect">
            <a:avLst/>
          </a:prstGeom>
          <a:noFill/>
        </p:spPr>
      </p:pic>
      <p:pic>
        <p:nvPicPr>
          <p:cNvPr id="52226" name="Picture 2"/>
          <p:cNvPicPr>
            <a:picLocks noChangeAspect="1" noChangeArrowheads="1"/>
          </p:cNvPicPr>
          <p:nvPr/>
        </p:nvPicPr>
        <p:blipFill>
          <a:blip r:embed="rId3" cstate="print"/>
          <a:srcRect/>
          <a:stretch>
            <a:fillRect/>
          </a:stretch>
        </p:blipFill>
        <p:spPr bwMode="auto">
          <a:xfrm>
            <a:off x="533400" y="914400"/>
            <a:ext cx="3095625" cy="4762500"/>
          </a:xfrm>
          <a:prstGeom prst="rect">
            <a:avLst/>
          </a:prstGeom>
          <a:noFill/>
          <a:ln w="9525">
            <a:noFill/>
            <a:miter lim="800000"/>
            <a:headEnd/>
            <a:tailEnd/>
          </a:ln>
        </p:spPr>
      </p:pic>
      <p:sp>
        <p:nvSpPr>
          <p:cNvPr id="7" name="TextBox 6"/>
          <p:cNvSpPr txBox="1"/>
          <p:nvPr/>
        </p:nvSpPr>
        <p:spPr>
          <a:xfrm>
            <a:off x="5867400" y="5562600"/>
            <a:ext cx="1295400" cy="400110"/>
          </a:xfrm>
          <a:prstGeom prst="rect">
            <a:avLst/>
          </a:prstGeom>
          <a:noFill/>
        </p:spPr>
        <p:txBody>
          <a:bodyPr wrap="square" rtlCol="0">
            <a:spAutoFit/>
          </a:bodyPr>
          <a:lstStyle/>
          <a:p>
            <a:r>
              <a:rPr lang="en-US" sz="2000" dirty="0"/>
              <a:t>Fig. 16–26</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Flywheels</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53250" name="Picture 2"/>
          <p:cNvPicPr>
            <a:picLocks noChangeAspect="1" noChangeArrowheads="1"/>
          </p:cNvPicPr>
          <p:nvPr/>
        </p:nvPicPr>
        <p:blipFill>
          <a:blip r:embed="rId2" cstate="print"/>
          <a:srcRect/>
          <a:stretch>
            <a:fillRect/>
          </a:stretch>
        </p:blipFill>
        <p:spPr bwMode="auto">
          <a:xfrm>
            <a:off x="2667000" y="762000"/>
            <a:ext cx="3905250" cy="2038350"/>
          </a:xfrm>
          <a:prstGeom prst="rect">
            <a:avLst/>
          </a:prstGeom>
          <a:noFill/>
          <a:ln w="9525">
            <a:noFill/>
            <a:miter lim="800000"/>
            <a:headEnd/>
            <a:tailEnd/>
          </a:ln>
        </p:spPr>
      </p:pic>
      <p:pic>
        <p:nvPicPr>
          <p:cNvPr id="53251" name="Picture 3"/>
          <p:cNvPicPr>
            <a:picLocks noChangeAspect="1" noChangeArrowheads="1"/>
          </p:cNvPicPr>
          <p:nvPr/>
        </p:nvPicPr>
        <p:blipFill>
          <a:blip r:embed="rId3" cstate="print"/>
          <a:srcRect/>
          <a:stretch>
            <a:fillRect/>
          </a:stretch>
        </p:blipFill>
        <p:spPr bwMode="auto">
          <a:xfrm>
            <a:off x="1676400" y="3048000"/>
            <a:ext cx="5029200" cy="561975"/>
          </a:xfrm>
          <a:prstGeom prst="rect">
            <a:avLst/>
          </a:prstGeom>
          <a:noFill/>
          <a:ln w="9525">
            <a:noFill/>
            <a:miter lim="800000"/>
            <a:headEnd/>
            <a:tailEnd/>
          </a:ln>
        </p:spPr>
      </p:pic>
      <p:pic>
        <p:nvPicPr>
          <p:cNvPr id="53252" name="Picture 4"/>
          <p:cNvPicPr>
            <a:picLocks noChangeAspect="1" noChangeArrowheads="1"/>
          </p:cNvPicPr>
          <p:nvPr/>
        </p:nvPicPr>
        <p:blipFill>
          <a:blip r:embed="rId4" cstate="print"/>
          <a:srcRect/>
          <a:stretch>
            <a:fillRect/>
          </a:stretch>
        </p:blipFill>
        <p:spPr bwMode="auto">
          <a:xfrm>
            <a:off x="1600200" y="3886200"/>
            <a:ext cx="7077075" cy="542925"/>
          </a:xfrm>
          <a:prstGeom prst="rect">
            <a:avLst/>
          </a:prstGeom>
          <a:noFill/>
          <a:ln w="9525">
            <a:noFill/>
            <a:miter lim="800000"/>
            <a:headEnd/>
            <a:tailEnd/>
          </a:ln>
        </p:spPr>
      </p:pic>
      <p:pic>
        <p:nvPicPr>
          <p:cNvPr id="53253" name="Picture 5"/>
          <p:cNvPicPr>
            <a:picLocks noChangeAspect="1" noChangeArrowheads="1"/>
          </p:cNvPicPr>
          <p:nvPr/>
        </p:nvPicPr>
        <p:blipFill>
          <a:blip r:embed="rId5" cstate="print"/>
          <a:srcRect/>
          <a:stretch>
            <a:fillRect/>
          </a:stretch>
        </p:blipFill>
        <p:spPr bwMode="auto">
          <a:xfrm>
            <a:off x="1981200" y="4572000"/>
            <a:ext cx="6657975" cy="466725"/>
          </a:xfrm>
          <a:prstGeom prst="rect">
            <a:avLst/>
          </a:prstGeom>
          <a:noFill/>
          <a:ln w="9525">
            <a:noFill/>
            <a:miter lim="800000"/>
            <a:headEnd/>
            <a:tailEnd/>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5850" y="914400"/>
            <a:ext cx="6762750" cy="3686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Hypothetical Flywheel Case</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54274" name="Picture 2"/>
          <p:cNvPicPr>
            <a:picLocks noChangeAspect="1" noChangeArrowheads="1"/>
          </p:cNvPicPr>
          <p:nvPr/>
        </p:nvPicPr>
        <p:blipFill>
          <a:blip r:embed="rId3" cstate="print"/>
          <a:srcRect/>
          <a:stretch>
            <a:fillRect/>
          </a:stretch>
        </p:blipFill>
        <p:spPr bwMode="auto">
          <a:xfrm>
            <a:off x="2286000" y="4800600"/>
            <a:ext cx="6181725" cy="514350"/>
          </a:xfrm>
          <a:prstGeom prst="rect">
            <a:avLst/>
          </a:prstGeom>
          <a:noFill/>
          <a:ln w="9525">
            <a:noFill/>
            <a:miter lim="800000"/>
            <a:headEnd/>
            <a:tailEnd/>
          </a:ln>
        </p:spPr>
      </p:pic>
      <p:pic>
        <p:nvPicPr>
          <p:cNvPr id="54275" name="Picture 3"/>
          <p:cNvPicPr>
            <a:picLocks noChangeAspect="1" noChangeArrowheads="1"/>
          </p:cNvPicPr>
          <p:nvPr/>
        </p:nvPicPr>
        <p:blipFill>
          <a:blip r:embed="rId4" cstate="print"/>
          <a:srcRect/>
          <a:stretch>
            <a:fillRect/>
          </a:stretch>
        </p:blipFill>
        <p:spPr bwMode="auto">
          <a:xfrm>
            <a:off x="2286000" y="5410200"/>
            <a:ext cx="6238875" cy="514350"/>
          </a:xfrm>
          <a:prstGeom prst="rect">
            <a:avLst/>
          </a:prstGeom>
          <a:noFill/>
          <a:ln w="9525">
            <a:noFill/>
            <a:miter lim="800000"/>
            <a:headEnd/>
            <a:tailEnd/>
          </a:ln>
        </p:spPr>
      </p:pic>
      <p:sp>
        <p:nvSpPr>
          <p:cNvPr id="7" name="TextBox 6"/>
          <p:cNvSpPr txBox="1"/>
          <p:nvPr/>
        </p:nvSpPr>
        <p:spPr>
          <a:xfrm>
            <a:off x="6705600" y="1295400"/>
            <a:ext cx="1295400" cy="400110"/>
          </a:xfrm>
          <a:prstGeom prst="rect">
            <a:avLst/>
          </a:prstGeom>
          <a:noFill/>
        </p:spPr>
        <p:txBody>
          <a:bodyPr wrap="square" rtlCol="0">
            <a:spAutoFit/>
          </a:bodyPr>
          <a:lstStyle/>
          <a:p>
            <a:r>
              <a:rPr lang="en-US" sz="2000" dirty="0"/>
              <a:t>Fig. 16–27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Friction Analysis of a Doorstop</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4098" name="Picture 2"/>
          <p:cNvPicPr>
            <a:picLocks noChangeAspect="1" noChangeArrowheads="1"/>
          </p:cNvPicPr>
          <p:nvPr/>
        </p:nvPicPr>
        <p:blipFill>
          <a:blip r:embed="rId2" cstate="print"/>
          <a:srcRect/>
          <a:stretch>
            <a:fillRect/>
          </a:stretch>
        </p:blipFill>
        <p:spPr bwMode="auto">
          <a:xfrm>
            <a:off x="685800" y="838200"/>
            <a:ext cx="8105775" cy="866775"/>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685800" y="1828800"/>
            <a:ext cx="8267700" cy="914400"/>
          </a:xfrm>
          <a:prstGeom prst="rect">
            <a:avLst/>
          </a:prstGeom>
          <a:noFill/>
          <a:ln w="9525">
            <a:noFill/>
            <a:miter lim="800000"/>
            <a:headEnd/>
            <a:tailEnd/>
          </a:ln>
        </p:spPr>
      </p:pic>
      <p:pic>
        <p:nvPicPr>
          <p:cNvPr id="4100" name="Picture 4"/>
          <p:cNvPicPr>
            <a:picLocks noChangeAspect="1" noChangeArrowheads="1"/>
          </p:cNvPicPr>
          <p:nvPr/>
        </p:nvPicPr>
        <p:blipFill>
          <a:blip r:embed="rId4" cstate="print"/>
          <a:srcRect/>
          <a:stretch>
            <a:fillRect/>
          </a:stretch>
        </p:blipFill>
        <p:spPr bwMode="auto">
          <a:xfrm>
            <a:off x="1933575" y="2895600"/>
            <a:ext cx="5276850" cy="933450"/>
          </a:xfrm>
          <a:prstGeom prst="rect">
            <a:avLst/>
          </a:prstGeom>
          <a:noFill/>
          <a:ln w="9525">
            <a:noFill/>
            <a:miter lim="800000"/>
            <a:headEnd/>
            <a:tailEnd/>
          </a:ln>
        </p:spPr>
      </p:pic>
      <p:pic>
        <p:nvPicPr>
          <p:cNvPr id="4101" name="Picture 5"/>
          <p:cNvPicPr>
            <a:picLocks noChangeAspect="1" noChangeArrowheads="1"/>
          </p:cNvPicPr>
          <p:nvPr/>
        </p:nvPicPr>
        <p:blipFill>
          <a:blip r:embed="rId5" cstate="print"/>
          <a:srcRect/>
          <a:stretch>
            <a:fillRect/>
          </a:stretch>
        </p:blipFill>
        <p:spPr bwMode="auto">
          <a:xfrm>
            <a:off x="609600" y="3886200"/>
            <a:ext cx="8172450" cy="1676400"/>
          </a:xfrm>
          <a:prstGeom prst="rect">
            <a:avLst/>
          </a:prstGeom>
          <a:noFill/>
          <a:ln w="9525">
            <a:noFill/>
            <a:miter lim="800000"/>
            <a:headEnd/>
            <a:tailEnd/>
          </a:ln>
        </p:spPr>
      </p:pic>
      <p:pic>
        <p:nvPicPr>
          <p:cNvPr id="4103" name="Picture 7"/>
          <p:cNvPicPr>
            <a:picLocks noChangeAspect="1" noChangeArrowheads="1"/>
          </p:cNvPicPr>
          <p:nvPr/>
        </p:nvPicPr>
        <p:blipFill>
          <a:blip r:embed="rId6" cstate="print"/>
          <a:srcRect/>
          <a:stretch>
            <a:fillRect/>
          </a:stretch>
        </p:blipFill>
        <p:spPr bwMode="auto">
          <a:xfrm>
            <a:off x="762000" y="5715000"/>
            <a:ext cx="1504950" cy="838200"/>
          </a:xfrm>
          <a:prstGeom prst="rect">
            <a:avLst/>
          </a:prstGeom>
          <a:noFill/>
          <a:ln w="9525">
            <a:noFill/>
            <a:miter lim="800000"/>
            <a:headEnd/>
            <a:tailEnd/>
          </a:ln>
        </p:spPr>
      </p:pic>
      <p:pic>
        <p:nvPicPr>
          <p:cNvPr id="4104" name="Picture 8"/>
          <p:cNvPicPr>
            <a:picLocks noChangeAspect="1" noChangeArrowheads="1"/>
          </p:cNvPicPr>
          <p:nvPr/>
        </p:nvPicPr>
        <p:blipFill>
          <a:blip r:embed="rId7" cstate="print"/>
          <a:srcRect/>
          <a:stretch>
            <a:fillRect/>
          </a:stretch>
        </p:blipFill>
        <p:spPr bwMode="auto">
          <a:xfrm>
            <a:off x="8534400" y="5943600"/>
            <a:ext cx="381000" cy="438150"/>
          </a:xfrm>
          <a:prstGeom prst="rect">
            <a:avLst/>
          </a:prstGeom>
          <a:noFill/>
          <a:ln w="9525">
            <a:noFill/>
            <a:miter lim="800000"/>
            <a:headEnd/>
            <a:tailEnd/>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Kinetic Energy</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55298" name="Picture 2"/>
          <p:cNvPicPr>
            <a:picLocks noChangeAspect="1" noChangeArrowheads="1"/>
          </p:cNvPicPr>
          <p:nvPr/>
        </p:nvPicPr>
        <p:blipFill>
          <a:blip r:embed="rId2" cstate="print"/>
          <a:srcRect/>
          <a:stretch>
            <a:fillRect/>
          </a:stretch>
        </p:blipFill>
        <p:spPr bwMode="auto">
          <a:xfrm>
            <a:off x="2362200" y="838200"/>
            <a:ext cx="5981700" cy="714375"/>
          </a:xfrm>
          <a:prstGeom prst="rect">
            <a:avLst/>
          </a:prstGeom>
          <a:noFill/>
          <a:ln w="9525">
            <a:noFill/>
            <a:miter lim="800000"/>
            <a:headEnd/>
            <a:tailEnd/>
          </a:ln>
        </p:spPr>
      </p:pic>
      <p:pic>
        <p:nvPicPr>
          <p:cNvPr id="55299" name="Picture 3"/>
          <p:cNvPicPr>
            <a:picLocks noChangeAspect="1" noChangeArrowheads="1"/>
          </p:cNvPicPr>
          <p:nvPr/>
        </p:nvPicPr>
        <p:blipFill>
          <a:blip r:embed="rId3" cstate="print"/>
          <a:srcRect/>
          <a:stretch>
            <a:fillRect/>
          </a:stretch>
        </p:blipFill>
        <p:spPr bwMode="auto">
          <a:xfrm>
            <a:off x="2286000" y="1676400"/>
            <a:ext cx="6019800" cy="819150"/>
          </a:xfrm>
          <a:prstGeom prst="rect">
            <a:avLst/>
          </a:prstGeom>
          <a:noFill/>
          <a:ln w="9525">
            <a:noFill/>
            <a:miter lim="800000"/>
            <a:headEnd/>
            <a:tailEnd/>
          </a:ln>
        </p:spPr>
      </p:pic>
      <p:pic>
        <p:nvPicPr>
          <p:cNvPr id="55300" name="Picture 4"/>
          <p:cNvPicPr>
            <a:picLocks noChangeAspect="1" noChangeArrowheads="1"/>
          </p:cNvPicPr>
          <p:nvPr/>
        </p:nvPicPr>
        <p:blipFill>
          <a:blip r:embed="rId4" cstate="print"/>
          <a:srcRect/>
          <a:stretch>
            <a:fillRect/>
          </a:stretch>
        </p:blipFill>
        <p:spPr bwMode="auto">
          <a:xfrm>
            <a:off x="1981200" y="2667000"/>
            <a:ext cx="6772275" cy="781050"/>
          </a:xfrm>
          <a:prstGeom prst="rect">
            <a:avLst/>
          </a:prstGeom>
          <a:noFill/>
          <a:ln w="9525">
            <a:noFill/>
            <a:miter lim="800000"/>
            <a:headEnd/>
            <a:tailEnd/>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Engine Torque for One Cylinder Cycle</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4" name="Picture 7" descr="bud29281_1628"/>
          <p:cNvPicPr>
            <a:picLocks noChangeAspect="1" noChangeArrowheads="1"/>
          </p:cNvPicPr>
          <p:nvPr/>
        </p:nvPicPr>
        <p:blipFill>
          <a:blip r:embed="rId2" cstate="print"/>
          <a:srcRect t="7871"/>
          <a:stretch>
            <a:fillRect/>
          </a:stretch>
        </p:blipFill>
        <p:spPr bwMode="auto">
          <a:xfrm>
            <a:off x="1447800" y="2010520"/>
            <a:ext cx="6546548" cy="4622932"/>
          </a:xfrm>
          <a:prstGeom prst="rect">
            <a:avLst/>
          </a:prstGeom>
          <a:noFill/>
        </p:spPr>
      </p:pic>
      <p:sp>
        <p:nvSpPr>
          <p:cNvPr id="5" name="TextBox 4"/>
          <p:cNvSpPr txBox="1"/>
          <p:nvPr/>
        </p:nvSpPr>
        <p:spPr>
          <a:xfrm>
            <a:off x="3886200" y="6457890"/>
            <a:ext cx="1295400" cy="400110"/>
          </a:xfrm>
          <a:prstGeom prst="rect">
            <a:avLst/>
          </a:prstGeom>
          <a:noFill/>
        </p:spPr>
        <p:txBody>
          <a:bodyPr wrap="square" rtlCol="0">
            <a:spAutoFit/>
          </a:bodyPr>
          <a:lstStyle/>
          <a:p>
            <a:r>
              <a:rPr lang="en-US" sz="2000" dirty="0"/>
              <a:t>Fig. 16–28</a:t>
            </a:r>
          </a:p>
        </p:txBody>
      </p:sp>
      <p:sp>
        <p:nvSpPr>
          <p:cNvPr id="6" name="文字方塊 5"/>
          <p:cNvSpPr txBox="1"/>
          <p:nvPr/>
        </p:nvSpPr>
        <p:spPr>
          <a:xfrm>
            <a:off x="1219200" y="1066912"/>
            <a:ext cx="7239000" cy="830997"/>
          </a:xfrm>
          <a:prstGeom prst="rect">
            <a:avLst/>
          </a:prstGeom>
          <a:noFill/>
        </p:spPr>
        <p:txBody>
          <a:bodyPr wrap="square" rtlCol="0">
            <a:spAutoFit/>
          </a:bodyPr>
          <a:lstStyle/>
          <a:p>
            <a:r>
              <a:rPr lang="en-US" altLang="zh-TW" sz="2400" dirty="0"/>
              <a:t>As engine torque fluctuates, a flywheel is needed for smooth out speed.</a:t>
            </a:r>
            <a:endParaRPr lang="zh-TW" altLang="en-US" sz="240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Coefficient of Speed Fluctuation, </a:t>
            </a:r>
            <a:r>
              <a:rPr lang="en-US" i="1" dirty="0"/>
              <a:t>C</a:t>
            </a:r>
            <a:r>
              <a:rPr lang="en-US" i="1" baseline="-25000" dirty="0"/>
              <a:t>s</a:t>
            </a:r>
            <a:endParaRPr lang="en-US" dirty="0"/>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4" name="Picture 4"/>
          <p:cNvPicPr>
            <a:picLocks noChangeAspect="1" noChangeArrowheads="1"/>
          </p:cNvPicPr>
          <p:nvPr/>
        </p:nvPicPr>
        <p:blipFill>
          <a:blip r:embed="rId2" cstate="print"/>
          <a:srcRect/>
          <a:stretch>
            <a:fillRect/>
          </a:stretch>
        </p:blipFill>
        <p:spPr bwMode="auto">
          <a:xfrm>
            <a:off x="2390775" y="1076325"/>
            <a:ext cx="5295900" cy="619125"/>
          </a:xfrm>
          <a:prstGeom prst="rect">
            <a:avLst/>
          </a:prstGeom>
          <a:noFill/>
          <a:ln w="9525">
            <a:noFill/>
            <a:miter lim="800000"/>
            <a:headEnd/>
            <a:tailEnd/>
          </a:ln>
          <a:effectLst/>
        </p:spPr>
      </p:pic>
      <p:pic>
        <p:nvPicPr>
          <p:cNvPr id="5" name="Picture 5"/>
          <p:cNvPicPr>
            <a:picLocks noChangeAspect="1" noChangeArrowheads="1"/>
          </p:cNvPicPr>
          <p:nvPr/>
        </p:nvPicPr>
        <p:blipFill>
          <a:blip r:embed="rId3" cstate="print"/>
          <a:srcRect/>
          <a:stretch>
            <a:fillRect/>
          </a:stretch>
        </p:blipFill>
        <p:spPr bwMode="auto">
          <a:xfrm>
            <a:off x="2438400" y="1828800"/>
            <a:ext cx="5248275" cy="666750"/>
          </a:xfrm>
          <a:prstGeom prst="rect">
            <a:avLst/>
          </a:prstGeom>
          <a:noFill/>
          <a:ln w="9525">
            <a:noFill/>
            <a:miter lim="800000"/>
            <a:headEnd/>
            <a:tailEnd/>
          </a:ln>
          <a:effec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Energy Change</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56322" name="Picture 2"/>
          <p:cNvPicPr>
            <a:picLocks noChangeAspect="1" noChangeArrowheads="1"/>
          </p:cNvPicPr>
          <p:nvPr/>
        </p:nvPicPr>
        <p:blipFill>
          <a:blip r:embed="rId2" cstate="print"/>
          <a:srcRect/>
          <a:stretch>
            <a:fillRect/>
          </a:stretch>
        </p:blipFill>
        <p:spPr bwMode="auto">
          <a:xfrm>
            <a:off x="2514600" y="1524000"/>
            <a:ext cx="4257675" cy="800100"/>
          </a:xfrm>
          <a:prstGeom prst="rect">
            <a:avLst/>
          </a:prstGeom>
          <a:noFill/>
          <a:ln w="9525">
            <a:noFill/>
            <a:miter lim="800000"/>
            <a:headEnd/>
            <a:tailEnd/>
          </a:ln>
        </p:spPr>
      </p:pic>
      <p:pic>
        <p:nvPicPr>
          <p:cNvPr id="5" name="Picture 3"/>
          <p:cNvPicPr>
            <a:picLocks noChangeAspect="1" noChangeArrowheads="1"/>
          </p:cNvPicPr>
          <p:nvPr/>
        </p:nvPicPr>
        <p:blipFill>
          <a:blip r:embed="rId3" cstate="print"/>
          <a:srcRect/>
          <a:stretch>
            <a:fillRect/>
          </a:stretch>
        </p:blipFill>
        <p:spPr bwMode="auto">
          <a:xfrm>
            <a:off x="2412724" y="762000"/>
            <a:ext cx="6102626" cy="685800"/>
          </a:xfrm>
          <a:prstGeom prst="rect">
            <a:avLst/>
          </a:prstGeom>
          <a:noFill/>
          <a:ln w="9525">
            <a:noFill/>
            <a:miter lim="800000"/>
            <a:headEnd/>
            <a:tailEnd/>
          </a:ln>
          <a:effectLst/>
        </p:spPr>
      </p:pic>
      <p:pic>
        <p:nvPicPr>
          <p:cNvPr id="56323" name="Picture 3"/>
          <p:cNvPicPr>
            <a:picLocks noChangeAspect="1" noChangeArrowheads="1"/>
          </p:cNvPicPr>
          <p:nvPr/>
        </p:nvPicPr>
        <p:blipFill>
          <a:blip r:embed="rId4" cstate="print"/>
          <a:srcRect/>
          <a:stretch>
            <a:fillRect/>
          </a:stretch>
        </p:blipFill>
        <p:spPr bwMode="auto">
          <a:xfrm>
            <a:off x="2667000" y="2590800"/>
            <a:ext cx="4200525" cy="361950"/>
          </a:xfrm>
          <a:prstGeom prst="rect">
            <a:avLst/>
          </a:prstGeom>
          <a:noFill/>
          <a:ln w="9525">
            <a:noFill/>
            <a:miter lim="800000"/>
            <a:headEnd/>
            <a:tailEnd/>
          </a:ln>
        </p:spPr>
      </p:pic>
      <p:pic>
        <p:nvPicPr>
          <p:cNvPr id="56324" name="Picture 4"/>
          <p:cNvPicPr>
            <a:picLocks noChangeAspect="1" noChangeArrowheads="1"/>
          </p:cNvPicPr>
          <p:nvPr/>
        </p:nvPicPr>
        <p:blipFill>
          <a:blip r:embed="rId5" cstate="print"/>
          <a:srcRect/>
          <a:stretch>
            <a:fillRect/>
          </a:stretch>
        </p:blipFill>
        <p:spPr bwMode="auto">
          <a:xfrm>
            <a:off x="2286000" y="3352800"/>
            <a:ext cx="6305550" cy="504825"/>
          </a:xfrm>
          <a:prstGeom prst="rect">
            <a:avLst/>
          </a:prstGeom>
          <a:noFill/>
          <a:ln w="9525">
            <a:noFill/>
            <a:miter lim="800000"/>
            <a:headEnd/>
            <a:tailEnd/>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16–6</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57347" name="Picture 3"/>
          <p:cNvPicPr>
            <a:picLocks noChangeAspect="1" noChangeArrowheads="1"/>
          </p:cNvPicPr>
          <p:nvPr/>
        </p:nvPicPr>
        <p:blipFill>
          <a:blip r:embed="rId2" cstate="print"/>
          <a:srcRect/>
          <a:stretch>
            <a:fillRect/>
          </a:stretch>
        </p:blipFill>
        <p:spPr bwMode="auto">
          <a:xfrm>
            <a:off x="609599" y="4067578"/>
            <a:ext cx="1000125" cy="409575"/>
          </a:xfrm>
          <a:prstGeom prst="rect">
            <a:avLst/>
          </a:prstGeom>
          <a:noFill/>
          <a:ln w="9525">
            <a:noFill/>
            <a:miter lim="800000"/>
            <a:headEnd/>
            <a:tailEnd/>
          </a:ln>
        </p:spPr>
      </p:pic>
      <p:pic>
        <p:nvPicPr>
          <p:cNvPr id="7" name="Picture 6" descr="Ex 16.6.jpg"/>
          <p:cNvPicPr>
            <a:picLocks noChangeAspect="1"/>
          </p:cNvPicPr>
          <p:nvPr/>
        </p:nvPicPr>
        <p:blipFill>
          <a:blip r:embed="rId3" cstate="print"/>
          <a:stretch>
            <a:fillRect/>
          </a:stretch>
        </p:blipFill>
        <p:spPr>
          <a:xfrm>
            <a:off x="609599" y="914400"/>
            <a:ext cx="8289702" cy="2720142"/>
          </a:xfrm>
          <a:prstGeom prst="rect">
            <a:avLst/>
          </a:prstGeom>
        </p:spPr>
      </p:pic>
      <p:pic>
        <p:nvPicPr>
          <p:cNvPr id="8" name="Picture 7" descr="Ex 16.6(1).jpg"/>
          <p:cNvPicPr>
            <a:picLocks noChangeAspect="1"/>
          </p:cNvPicPr>
          <p:nvPr/>
        </p:nvPicPr>
        <p:blipFill>
          <a:blip r:embed="rId4" cstate="print"/>
          <a:stretch>
            <a:fillRect/>
          </a:stretch>
        </p:blipFill>
        <p:spPr>
          <a:xfrm>
            <a:off x="609598" y="4395989"/>
            <a:ext cx="8263945" cy="820378"/>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16–6</a:t>
            </a:r>
          </a:p>
        </p:txBody>
      </p:sp>
      <p:sp>
        <p:nvSpPr>
          <p:cNvPr id="3" name="Footer Placeholder 2"/>
          <p:cNvSpPr>
            <a:spLocks noGrp="1"/>
          </p:cNvSpPr>
          <p:nvPr>
            <p:ph type="ftr" sz="quarter" idx="11"/>
          </p:nvPr>
        </p:nvSpPr>
        <p:spPr/>
        <p:txBody>
          <a:bodyPr/>
          <a:lstStyle/>
          <a:p>
            <a:r>
              <a:rPr lang="en-US" dirty="0"/>
              <a:t>Shigley’s Mechanical Engineering Design</a:t>
            </a:r>
          </a:p>
        </p:txBody>
      </p:sp>
      <p:sp>
        <p:nvSpPr>
          <p:cNvPr id="6" name="TextBox 5"/>
          <p:cNvSpPr txBox="1"/>
          <p:nvPr/>
        </p:nvSpPr>
        <p:spPr>
          <a:xfrm>
            <a:off x="4191000" y="6324600"/>
            <a:ext cx="1447800" cy="400110"/>
          </a:xfrm>
          <a:prstGeom prst="rect">
            <a:avLst/>
          </a:prstGeom>
          <a:noFill/>
        </p:spPr>
        <p:txBody>
          <a:bodyPr wrap="square" rtlCol="0">
            <a:spAutoFit/>
          </a:bodyPr>
          <a:lstStyle/>
          <a:p>
            <a:r>
              <a:rPr lang="en-US" sz="2000" dirty="0"/>
              <a:t>Table 16–6</a:t>
            </a:r>
          </a:p>
        </p:txBody>
      </p:sp>
      <p:pic>
        <p:nvPicPr>
          <p:cNvPr id="7" name="Picture 6" descr="Tab 16.6.jpg"/>
          <p:cNvPicPr>
            <a:picLocks noChangeAspect="1"/>
          </p:cNvPicPr>
          <p:nvPr/>
        </p:nvPicPr>
        <p:blipFill>
          <a:blip r:embed="rId2" cstate="print"/>
          <a:stretch>
            <a:fillRect/>
          </a:stretch>
        </p:blipFill>
        <p:spPr>
          <a:xfrm>
            <a:off x="605308" y="990599"/>
            <a:ext cx="8126568" cy="5243815"/>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16–6</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10" name="Picture 9" descr="Ex 16.6(2).jpg"/>
          <p:cNvPicPr>
            <a:picLocks noChangeAspect="1"/>
          </p:cNvPicPr>
          <p:nvPr/>
        </p:nvPicPr>
        <p:blipFill>
          <a:blip r:embed="rId2" cstate="print"/>
          <a:stretch>
            <a:fillRect/>
          </a:stretch>
        </p:blipFill>
        <p:spPr>
          <a:xfrm>
            <a:off x="609600" y="838199"/>
            <a:ext cx="8186670" cy="5739831"/>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Punch-Press Torque Demand</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4" name="Picture 8" descr="bud29281_1629"/>
          <p:cNvPicPr>
            <a:picLocks noChangeAspect="1" noChangeArrowheads="1"/>
          </p:cNvPicPr>
          <p:nvPr/>
        </p:nvPicPr>
        <p:blipFill>
          <a:blip r:embed="rId2" cstate="print"/>
          <a:srcRect t="6589"/>
          <a:stretch>
            <a:fillRect/>
          </a:stretch>
        </p:blipFill>
        <p:spPr bwMode="auto">
          <a:xfrm>
            <a:off x="685800" y="762000"/>
            <a:ext cx="8077200" cy="4095750"/>
          </a:xfrm>
          <a:prstGeom prst="rect">
            <a:avLst/>
          </a:prstGeom>
          <a:noFill/>
        </p:spPr>
      </p:pic>
      <p:sp>
        <p:nvSpPr>
          <p:cNvPr id="5" name="TextBox 4"/>
          <p:cNvSpPr txBox="1"/>
          <p:nvPr/>
        </p:nvSpPr>
        <p:spPr>
          <a:xfrm>
            <a:off x="4191000" y="4724400"/>
            <a:ext cx="1295400" cy="400110"/>
          </a:xfrm>
          <a:prstGeom prst="rect">
            <a:avLst/>
          </a:prstGeom>
          <a:noFill/>
        </p:spPr>
        <p:txBody>
          <a:bodyPr wrap="square" rtlCol="0">
            <a:spAutoFit/>
          </a:bodyPr>
          <a:lstStyle/>
          <a:p>
            <a:r>
              <a:rPr lang="en-US" sz="2000" dirty="0"/>
              <a:t>Fig. 16–29</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Punch-Press Analysis</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59394" name="Picture 2"/>
          <p:cNvPicPr>
            <a:picLocks noChangeAspect="1" noChangeArrowheads="1"/>
          </p:cNvPicPr>
          <p:nvPr/>
        </p:nvPicPr>
        <p:blipFill>
          <a:blip r:embed="rId2" cstate="print"/>
          <a:srcRect/>
          <a:stretch>
            <a:fillRect/>
          </a:stretch>
        </p:blipFill>
        <p:spPr bwMode="auto">
          <a:xfrm>
            <a:off x="2514600" y="762000"/>
            <a:ext cx="4610100" cy="647700"/>
          </a:xfrm>
          <a:prstGeom prst="rect">
            <a:avLst/>
          </a:prstGeom>
          <a:noFill/>
          <a:ln w="9525">
            <a:noFill/>
            <a:miter lim="800000"/>
            <a:headEnd/>
            <a:tailEnd/>
          </a:ln>
        </p:spPr>
      </p:pic>
      <p:pic>
        <p:nvPicPr>
          <p:cNvPr id="59395" name="Picture 3"/>
          <p:cNvPicPr>
            <a:picLocks noChangeAspect="1" noChangeArrowheads="1"/>
          </p:cNvPicPr>
          <p:nvPr/>
        </p:nvPicPr>
        <p:blipFill>
          <a:blip r:embed="rId3" cstate="print"/>
          <a:srcRect/>
          <a:stretch>
            <a:fillRect/>
          </a:stretch>
        </p:blipFill>
        <p:spPr bwMode="auto">
          <a:xfrm>
            <a:off x="2133600" y="1447800"/>
            <a:ext cx="5391150" cy="895350"/>
          </a:xfrm>
          <a:prstGeom prst="rect">
            <a:avLst/>
          </a:prstGeom>
          <a:noFill/>
          <a:ln w="9525">
            <a:noFill/>
            <a:miter lim="800000"/>
            <a:headEnd/>
            <a:tailEnd/>
          </a:ln>
        </p:spPr>
      </p:pic>
      <p:pic>
        <p:nvPicPr>
          <p:cNvPr id="59396" name="Picture 4"/>
          <p:cNvPicPr>
            <a:picLocks noChangeAspect="1" noChangeArrowheads="1"/>
          </p:cNvPicPr>
          <p:nvPr/>
        </p:nvPicPr>
        <p:blipFill>
          <a:blip r:embed="rId4" cstate="print"/>
          <a:srcRect/>
          <a:stretch>
            <a:fillRect/>
          </a:stretch>
        </p:blipFill>
        <p:spPr bwMode="auto">
          <a:xfrm>
            <a:off x="2057400" y="2438400"/>
            <a:ext cx="6772275" cy="1638300"/>
          </a:xfrm>
          <a:prstGeom prst="rect">
            <a:avLst/>
          </a:prstGeom>
          <a:noFill/>
          <a:ln w="9525">
            <a:noFill/>
            <a:miter lim="800000"/>
            <a:headEnd/>
            <a:tailEnd/>
          </a:ln>
        </p:spPr>
      </p:pic>
      <p:pic>
        <p:nvPicPr>
          <p:cNvPr id="59398" name="Picture 6"/>
          <p:cNvPicPr>
            <a:picLocks noChangeAspect="1" noChangeArrowheads="1"/>
          </p:cNvPicPr>
          <p:nvPr/>
        </p:nvPicPr>
        <p:blipFill>
          <a:blip r:embed="rId5" cstate="print"/>
          <a:srcRect/>
          <a:stretch>
            <a:fillRect/>
          </a:stretch>
        </p:blipFill>
        <p:spPr bwMode="auto">
          <a:xfrm>
            <a:off x="838200" y="4419600"/>
            <a:ext cx="4210050" cy="514350"/>
          </a:xfrm>
          <a:prstGeom prst="rect">
            <a:avLst/>
          </a:prstGeom>
          <a:noFill/>
          <a:ln w="9525">
            <a:noFill/>
            <a:miter lim="800000"/>
            <a:headEnd/>
            <a:tailEnd/>
          </a:ln>
        </p:spPr>
      </p:pic>
      <p:pic>
        <p:nvPicPr>
          <p:cNvPr id="59399" name="Picture 7"/>
          <p:cNvPicPr>
            <a:picLocks noChangeAspect="1" noChangeArrowheads="1"/>
          </p:cNvPicPr>
          <p:nvPr/>
        </p:nvPicPr>
        <p:blipFill>
          <a:blip r:embed="rId6" cstate="print"/>
          <a:srcRect/>
          <a:stretch>
            <a:fillRect/>
          </a:stretch>
        </p:blipFill>
        <p:spPr bwMode="auto">
          <a:xfrm>
            <a:off x="3581400" y="5029200"/>
            <a:ext cx="1666875" cy="1295400"/>
          </a:xfrm>
          <a:prstGeom prst="rect">
            <a:avLst/>
          </a:prstGeom>
          <a:noFill/>
          <a:ln w="9525">
            <a:noFill/>
            <a:miter lim="800000"/>
            <a:headEnd/>
            <a:tailEnd/>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Induction Motor Characteristics</a:t>
            </a:r>
          </a:p>
        </p:txBody>
      </p:sp>
      <p:sp>
        <p:nvSpPr>
          <p:cNvPr id="3" name="Footer Placeholder 2"/>
          <p:cNvSpPr>
            <a:spLocks noGrp="1"/>
          </p:cNvSpPr>
          <p:nvPr>
            <p:ph type="ftr" sz="quarter" idx="11"/>
          </p:nvPr>
        </p:nvSpPr>
        <p:spPr/>
        <p:txBody>
          <a:bodyPr/>
          <a:lstStyle/>
          <a:p>
            <a:r>
              <a:rPr lang="en-US" dirty="0"/>
              <a:t>Shigley’s Mechanical Engineering Design</a:t>
            </a:r>
          </a:p>
        </p:txBody>
      </p:sp>
      <p:pic>
        <p:nvPicPr>
          <p:cNvPr id="60419" name="Picture 3"/>
          <p:cNvPicPr>
            <a:picLocks noChangeAspect="1" noChangeArrowheads="1"/>
          </p:cNvPicPr>
          <p:nvPr/>
        </p:nvPicPr>
        <p:blipFill>
          <a:blip r:embed="rId2" cstate="print"/>
          <a:srcRect/>
          <a:stretch>
            <a:fillRect/>
          </a:stretch>
        </p:blipFill>
        <p:spPr bwMode="auto">
          <a:xfrm>
            <a:off x="1143000" y="1447800"/>
            <a:ext cx="7620000" cy="1905000"/>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5" name="文字方塊 4"/>
              <p:cNvSpPr txBox="1"/>
              <p:nvPr/>
            </p:nvSpPr>
            <p:spPr>
              <a:xfrm>
                <a:off x="3124200" y="990600"/>
                <a:ext cx="178273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𝑇</m:t>
                          </m:r>
                        </m:e>
                        <m:sub>
                          <m:r>
                            <a:rPr lang="en-US" altLang="zh-TW" sz="2400" b="0" i="1" smtClean="0">
                              <a:latin typeface="Cambria Math" panose="02040503050406030204" pitchFamily="18" charset="0"/>
                            </a:rPr>
                            <m:t>𝑀</m:t>
                          </m:r>
                        </m:sub>
                      </m:sSub>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m:t>
                      </m:r>
                      <m:r>
                        <a:rPr lang="zh-TW" altLang="en-US" sz="2400" b="0" i="1" smtClean="0">
                          <a:latin typeface="Cambria Math" panose="02040503050406030204" pitchFamily="18" charset="0"/>
                        </a:rPr>
                        <m:t>𝜔</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𝑏</m:t>
                      </m:r>
                    </m:oMath>
                  </m:oMathPara>
                </a14:m>
                <a:endParaRPr lang="zh-TW" altLang="en-US" sz="2400"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3124200" y="990600"/>
                <a:ext cx="1782732" cy="369332"/>
              </a:xfrm>
              <a:prstGeom prst="rect">
                <a:avLst/>
              </a:prstGeom>
              <a:blipFill rotWithShape="0">
                <a:blip r:embed="rId3"/>
                <a:stretch>
                  <a:fillRect l="-3425" r="-2740" b="-15000"/>
                </a:stretch>
              </a:blipFill>
            </p:spPr>
            <p:txBody>
              <a:bodyPr/>
              <a:lstStyle/>
              <a:p>
                <a:r>
                  <a:rPr lang="zh-TW" altLang="en-US">
                    <a:noFill/>
                  </a:rPr>
                  <a:t> </a:t>
                </a:r>
              </a:p>
            </p:txBody>
          </p:sp>
        </mc:Fallback>
      </mc:AlternateContent>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higley">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txDef>
      <a:spPr>
        <a:noFill/>
      </a:spPr>
      <a:bodyPr wrap="square" rtlCol="0">
        <a:spAutoFit/>
      </a:bodyPr>
      <a:lstStyle>
        <a:defPPr>
          <a:defRPr sz="2400" dirty="0" smtClean="0"/>
        </a:defPPr>
      </a:lstStyle>
    </a:txDef>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73921</TotalTime>
  <Words>1046</Words>
  <Application>Microsoft Office PowerPoint</Application>
  <PresentationFormat>如螢幕大小 (4:3)</PresentationFormat>
  <Paragraphs>268</Paragraphs>
  <Slides>111</Slides>
  <Notes>0</Notes>
  <HiddenSlides>0</HiddenSlides>
  <MMClips>0</MMClips>
  <ScaleCrop>false</ScaleCrop>
  <HeadingPairs>
    <vt:vector size="6" baseType="variant">
      <vt:variant>
        <vt:lpstr>使用字型</vt:lpstr>
      </vt:variant>
      <vt:variant>
        <vt:i4>8</vt:i4>
      </vt:variant>
      <vt:variant>
        <vt:lpstr>佈景主題</vt:lpstr>
      </vt:variant>
      <vt:variant>
        <vt:i4>2</vt:i4>
      </vt:variant>
      <vt:variant>
        <vt:lpstr>投影片標題</vt:lpstr>
      </vt:variant>
      <vt:variant>
        <vt:i4>111</vt:i4>
      </vt:variant>
    </vt:vector>
  </HeadingPairs>
  <TitlesOfParts>
    <vt:vector size="121" baseType="lpstr">
      <vt:lpstr>Euclid</vt:lpstr>
      <vt:lpstr>Arial</vt:lpstr>
      <vt:lpstr>Calibri</vt:lpstr>
      <vt:lpstr>Cambria Math</vt:lpstr>
      <vt:lpstr>Symbol</vt:lpstr>
      <vt:lpstr>Times New Roman</vt:lpstr>
      <vt:lpstr>Verdana</vt:lpstr>
      <vt:lpstr>Wingdings 2</vt:lpstr>
      <vt:lpstr>Shigley</vt:lpstr>
      <vt:lpstr>Office 佈景主題</vt:lpstr>
      <vt:lpstr>PowerPoint 簡報</vt:lpstr>
      <vt:lpstr>Chapter Outline</vt:lpstr>
      <vt:lpstr>Model of Clutch and Brake</vt:lpstr>
      <vt:lpstr>Clutch and Brake from Energy Point of View</vt:lpstr>
      <vt:lpstr>Energy Considerations</vt:lpstr>
      <vt:lpstr>Friction Analysis of a Doorstop</vt:lpstr>
      <vt:lpstr>Friction Analysis of a Doorstop</vt:lpstr>
      <vt:lpstr>Friction Analysis of a Doorstop</vt:lpstr>
      <vt:lpstr>Friction Analysis of a Doorstop</vt:lpstr>
      <vt:lpstr>Example 16–1</vt:lpstr>
      <vt:lpstr>Example 16–1</vt:lpstr>
      <vt:lpstr>Example 16–1</vt:lpstr>
      <vt:lpstr>Example 16–1</vt:lpstr>
      <vt:lpstr>Example 16–1</vt:lpstr>
      <vt:lpstr>Example 16–1</vt:lpstr>
      <vt:lpstr>Example 16–1</vt:lpstr>
      <vt:lpstr>Example 16–1</vt:lpstr>
      <vt:lpstr>Example 16–1</vt:lpstr>
      <vt:lpstr>An Internal Expanding Centrifugal-acting Rim Clutch</vt:lpstr>
      <vt:lpstr>Internal Friction Shoe Geometry</vt:lpstr>
      <vt:lpstr>Internal Friction Shoe Geometry</vt:lpstr>
      <vt:lpstr>Pressure Distribution Characteristics</vt:lpstr>
      <vt:lpstr>Force Analysis</vt:lpstr>
      <vt:lpstr>Force Analysis</vt:lpstr>
      <vt:lpstr>Force Analysis</vt:lpstr>
      <vt:lpstr>Force Analysis</vt:lpstr>
      <vt:lpstr>Example 16–2</vt:lpstr>
      <vt:lpstr>Example 16–2</vt:lpstr>
      <vt:lpstr>Example 16–2</vt:lpstr>
      <vt:lpstr>Example 16–2</vt:lpstr>
      <vt:lpstr>Example 16–2</vt:lpstr>
      <vt:lpstr>Example 16–2</vt:lpstr>
      <vt:lpstr>Example 16–2</vt:lpstr>
      <vt:lpstr>Example 16–2</vt:lpstr>
      <vt:lpstr>An External Contracting Clutch-Brake</vt:lpstr>
      <vt:lpstr>Notation of External Contracting Shoes</vt:lpstr>
      <vt:lpstr>Force Analysis for External Contracting Shoes</vt:lpstr>
      <vt:lpstr>Force Analysis for External Contracting Shoes</vt:lpstr>
      <vt:lpstr>Brake with Symmetrical Pivoted Shoe</vt:lpstr>
      <vt:lpstr>Wear and Pressure with Symmetrical Pivoted Shoe</vt:lpstr>
      <vt:lpstr>Force Analysis with Symmetrical Pivoted Shoe</vt:lpstr>
      <vt:lpstr>Force Analysis with Symmetrical Pivoted Shoe</vt:lpstr>
      <vt:lpstr>Notation for Band-Type Clutches and Brakes</vt:lpstr>
      <vt:lpstr>Force Analysis for Brake Band</vt:lpstr>
      <vt:lpstr>Force Analysis for Brake Band</vt:lpstr>
      <vt:lpstr>Frictional-Contact Axial Single-Plate Clutch</vt:lpstr>
      <vt:lpstr>Frictional-Contact Axial Multi-Plate Clutch</vt:lpstr>
      <vt:lpstr>Geometry of Disk Friction Member</vt:lpstr>
      <vt:lpstr>Uniform Wear</vt:lpstr>
      <vt:lpstr>Uniform Wear</vt:lpstr>
      <vt:lpstr>Uniform Pressure</vt:lpstr>
      <vt:lpstr>Comparison of Uniform Wear with Uniform Pressure</vt:lpstr>
      <vt:lpstr>Automotive Disk Brake</vt:lpstr>
      <vt:lpstr>Geometry of Contact Area of Annular-Pad Brake</vt:lpstr>
      <vt:lpstr>Analysis of Annular-Pad Brake</vt:lpstr>
      <vt:lpstr>Uniform Wear</vt:lpstr>
      <vt:lpstr>Uniform Pressure</vt:lpstr>
      <vt:lpstr>Example 16–3</vt:lpstr>
      <vt:lpstr>Example 16–3</vt:lpstr>
      <vt:lpstr>Example 16–3</vt:lpstr>
      <vt:lpstr>Geometry of Circular Pad Caliper Brake</vt:lpstr>
      <vt:lpstr>Analysis of Circular Pad Caliper Brake</vt:lpstr>
      <vt:lpstr>Example 16–4</vt:lpstr>
      <vt:lpstr>Example 16–4</vt:lpstr>
      <vt:lpstr>Cone Clutch</vt:lpstr>
      <vt:lpstr>Contact Area of Cone Clutch</vt:lpstr>
      <vt:lpstr>Uniform Wear</vt:lpstr>
      <vt:lpstr>Uniform Pressure</vt:lpstr>
      <vt:lpstr>Energy Considerations</vt:lpstr>
      <vt:lpstr>Energy Considerations</vt:lpstr>
      <vt:lpstr>Temperature Rise</vt:lpstr>
      <vt:lpstr>Newton’s Cooling Model</vt:lpstr>
      <vt:lpstr>Effect of Braking on Temperature</vt:lpstr>
      <vt:lpstr>Rate of Heat Transfer </vt:lpstr>
      <vt:lpstr>Heat-Transfer Coefficient in Still Air</vt:lpstr>
      <vt:lpstr>Ventilation Factors</vt:lpstr>
      <vt:lpstr>Energy Analysis</vt:lpstr>
      <vt:lpstr>Example 16–5</vt:lpstr>
      <vt:lpstr>Example 16–5</vt:lpstr>
      <vt:lpstr>Example 16–5</vt:lpstr>
      <vt:lpstr>Area of Friction Material for Average Braking Power</vt:lpstr>
      <vt:lpstr>Characteristics of Friction Materials</vt:lpstr>
      <vt:lpstr>Some Properties of Brake Linings</vt:lpstr>
      <vt:lpstr>Friction Materials for Clutches</vt:lpstr>
      <vt:lpstr>Positive-Contact Clutches</vt:lpstr>
      <vt:lpstr>Overload Release Clutch</vt:lpstr>
      <vt:lpstr>Shaft Couplings</vt:lpstr>
      <vt:lpstr>Flywheels</vt:lpstr>
      <vt:lpstr>Hypothetical Flywheel Case</vt:lpstr>
      <vt:lpstr>Kinetic Energy</vt:lpstr>
      <vt:lpstr>Engine Torque for One Cylinder Cycle</vt:lpstr>
      <vt:lpstr>Coefficient of Speed Fluctuation, Cs</vt:lpstr>
      <vt:lpstr>Energy Change</vt:lpstr>
      <vt:lpstr>Example 16–6</vt:lpstr>
      <vt:lpstr>Example 16–6</vt:lpstr>
      <vt:lpstr>Example 16–6</vt:lpstr>
      <vt:lpstr>Punch-Press Torque Demand</vt:lpstr>
      <vt:lpstr>Punch-Press Analysis</vt:lpstr>
      <vt:lpstr>Induction Motor Characteristics</vt:lpstr>
      <vt:lpstr>Induction Motor Characteristics</vt:lpstr>
      <vt:lpstr>Induction Motor Characteristics</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Missouri S&amp;T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nisbett</dc:creator>
  <cp:lastModifiedBy>Cheng-Kuo Sung Sung</cp:lastModifiedBy>
  <cp:revision>2581</cp:revision>
  <dcterms:created xsi:type="dcterms:W3CDTF">2010-11-01T14:25:24Z</dcterms:created>
  <dcterms:modified xsi:type="dcterms:W3CDTF">2019-11-05T01:44:46Z</dcterms:modified>
</cp:coreProperties>
</file>